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89" r:id="rId3"/>
    <p:sldId id="287" r:id="rId4"/>
    <p:sldId id="257" r:id="rId5"/>
    <p:sldId id="288" r:id="rId6"/>
    <p:sldId id="258" r:id="rId7"/>
    <p:sldId id="259" r:id="rId8"/>
    <p:sldId id="290" r:id="rId9"/>
    <p:sldId id="261" r:id="rId10"/>
    <p:sldId id="291" r:id="rId11"/>
    <p:sldId id="292" r:id="rId12"/>
    <p:sldId id="293" r:id="rId13"/>
    <p:sldId id="281" r:id="rId14"/>
    <p:sldId id="284" r:id="rId15"/>
  </p:sldIdLst>
  <p:sldSz cx="18288000" cy="10287000"/>
  <p:notesSz cx="6858000" cy="9144000"/>
  <p:embeddedFontLst>
    <p:embeddedFont>
      <p:font typeface="Antic Bold" panose="020B0604020202020204" charset="0"/>
      <p:regular r:id="rId17"/>
    </p:embeddedFont>
    <p:embeddedFont>
      <p:font typeface="Cambria Math" panose="02040503050406030204" pitchFamily="18" charset="0"/>
      <p:regular r:id="rId18"/>
    </p:embeddedFont>
    <p:embeddedFont>
      <p:font typeface="TAN Headline"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3023"/>
    <a:srgbClr val="1418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1" d="100"/>
          <a:sy n="31" d="100"/>
        </p:scale>
        <p:origin x="1042"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8D956B-2D4E-4852-9D0C-E2483E407110}" type="datetimeFigureOut">
              <a:rPr lang="en-IN" smtClean="0"/>
              <a:t>22-11-2025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8706B-5BE0-4801-8577-C3B8674F5566}" type="slidenum">
              <a:rPr lang="en-IN" smtClean="0"/>
              <a:t>‹#›</a:t>
            </a:fld>
            <a:endParaRPr lang="en-IN"/>
          </a:p>
        </p:txBody>
      </p:sp>
    </p:spTree>
    <p:extLst>
      <p:ext uri="{BB962C8B-B14F-4D97-AF65-F5344CB8AC3E}">
        <p14:creationId xmlns:p14="http://schemas.microsoft.com/office/powerpoint/2010/main" val="2630017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8E8706B-5BE0-4801-8577-C3B8674F5566}" type="slidenum">
              <a:rPr lang="en-IN" smtClean="0"/>
              <a:t>1</a:t>
            </a:fld>
            <a:endParaRPr lang="en-IN"/>
          </a:p>
        </p:txBody>
      </p:sp>
    </p:spTree>
    <p:extLst>
      <p:ext uri="{BB962C8B-B14F-4D97-AF65-F5344CB8AC3E}">
        <p14:creationId xmlns:p14="http://schemas.microsoft.com/office/powerpoint/2010/main" val="1109030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33.png"/><Relationship Id="rId4" Type="http://schemas.openxmlformats.org/officeDocument/2006/relationships/image" Target="../media/image320.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5.sv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0BF39BAE-0167-1554-A2FF-1E224657291B}"/>
              </a:ext>
            </a:extLst>
          </p:cNvPr>
          <p:cNvPicPr>
            <a:picLocks noChangeAspect="1"/>
          </p:cNvPicPr>
          <p:nvPr/>
        </p:nvPicPr>
        <p:blipFill rotWithShape="1">
          <a:blip r:embed="rId3"/>
          <a:srcRect l="-2743" t="42475" r="1"/>
          <a:stretch/>
        </p:blipFill>
        <p:spPr>
          <a:xfrm>
            <a:off x="6315733" y="1816991"/>
            <a:ext cx="5636871" cy="4071184"/>
          </a:xfrm>
          <a:prstGeom prst="rect">
            <a:avLst/>
          </a:prstGeom>
        </p:spPr>
      </p:pic>
      <p:grpSp>
        <p:nvGrpSpPr>
          <p:cNvPr id="2" name="Group 2"/>
          <p:cNvGrpSpPr/>
          <p:nvPr/>
        </p:nvGrpSpPr>
        <p:grpSpPr>
          <a:xfrm>
            <a:off x="2340237" y="2720176"/>
            <a:ext cx="13607527" cy="5944585"/>
            <a:chOff x="0" y="0"/>
            <a:chExt cx="3583875" cy="1565652"/>
          </a:xfrm>
        </p:grpSpPr>
        <p:sp>
          <p:nvSpPr>
            <p:cNvPr id="3" name="Freeform 3"/>
            <p:cNvSpPr/>
            <p:nvPr/>
          </p:nvSpPr>
          <p:spPr>
            <a:xfrm>
              <a:off x="0" y="0"/>
              <a:ext cx="3583875" cy="1565652"/>
            </a:xfrm>
            <a:custGeom>
              <a:avLst/>
              <a:gdLst/>
              <a:ahLst/>
              <a:cxnLst/>
              <a:rect l="l" t="t" r="r" b="b"/>
              <a:pathLst>
                <a:path w="3583875" h="1565652">
                  <a:moveTo>
                    <a:pt x="0" y="0"/>
                  </a:moveTo>
                  <a:lnTo>
                    <a:pt x="3583875" y="0"/>
                  </a:lnTo>
                  <a:lnTo>
                    <a:pt x="3583875" y="1565652"/>
                  </a:lnTo>
                  <a:lnTo>
                    <a:pt x="0" y="1565652"/>
                  </a:lnTo>
                  <a:close/>
                </a:path>
              </a:pathLst>
            </a:custGeom>
            <a:solidFill>
              <a:srgbClr val="FFFFFF"/>
            </a:solidFill>
          </p:spPr>
          <p:txBody>
            <a:bodyPr/>
            <a:lstStyle/>
            <a:p>
              <a:endParaRPr lang="en-IN" dirty="0"/>
            </a:p>
          </p:txBody>
        </p:sp>
        <p:sp>
          <p:nvSpPr>
            <p:cNvPr id="4" name="TextBox 4"/>
            <p:cNvSpPr txBox="1"/>
            <p:nvPr/>
          </p:nvSpPr>
          <p:spPr>
            <a:xfrm>
              <a:off x="0" y="-28575"/>
              <a:ext cx="3583875" cy="1594227"/>
            </a:xfrm>
            <a:prstGeom prst="rect">
              <a:avLst/>
            </a:prstGeom>
          </p:spPr>
          <p:txBody>
            <a:bodyPr lIns="50800" tIns="50800" rIns="50800" bIns="50800" rtlCol="0" anchor="ctr"/>
            <a:lstStyle/>
            <a:p>
              <a:pPr algn="ctr">
                <a:lnSpc>
                  <a:spcPts val="1960"/>
                </a:lnSpc>
              </a:pPr>
              <a:endParaRPr/>
            </a:p>
          </p:txBody>
        </p:sp>
      </p:grpSp>
      <p:sp>
        <p:nvSpPr>
          <p:cNvPr id="5" name="Freeform 5"/>
          <p:cNvSpPr/>
          <p:nvPr/>
        </p:nvSpPr>
        <p:spPr>
          <a:xfrm rot="1079160">
            <a:off x="7263581" y="7631881"/>
            <a:ext cx="3760839" cy="4114800"/>
          </a:xfrm>
          <a:custGeom>
            <a:avLst/>
            <a:gdLst/>
            <a:ahLst/>
            <a:cxnLst/>
            <a:rect l="l" t="t" r="r" b="b"/>
            <a:pathLst>
              <a:path w="3760839" h="4114800">
                <a:moveTo>
                  <a:pt x="0" y="0"/>
                </a:moveTo>
                <a:lnTo>
                  <a:pt x="3760838" y="0"/>
                </a:lnTo>
                <a:lnTo>
                  <a:pt x="376083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2402539" y="3797069"/>
            <a:ext cx="13926398" cy="1530868"/>
          </a:xfrm>
          <a:prstGeom prst="rect">
            <a:avLst/>
          </a:prstGeom>
        </p:spPr>
        <p:txBody>
          <a:bodyPr wrap="square" lIns="0" tIns="0" rIns="0" bIns="0" rtlCol="0" anchor="t">
            <a:spAutoFit/>
          </a:bodyPr>
          <a:lstStyle/>
          <a:p>
            <a:pPr algn="ctr">
              <a:lnSpc>
                <a:spcPts val="12651"/>
              </a:lnSpc>
            </a:pPr>
            <a:r>
              <a:rPr lang="en-US" sz="8800" dirty="0">
                <a:solidFill>
                  <a:srgbClr val="000000"/>
                </a:solidFill>
                <a:latin typeface="TAN Headline"/>
                <a:ea typeface="TAN Headline"/>
                <a:cs typeface="TAN Headline"/>
                <a:sym typeface="TAN Headline"/>
              </a:rPr>
              <a:t>Movies Data</a:t>
            </a:r>
          </a:p>
        </p:txBody>
      </p:sp>
      <p:sp>
        <p:nvSpPr>
          <p:cNvPr id="7" name="Freeform 7"/>
          <p:cNvSpPr/>
          <p:nvPr/>
        </p:nvSpPr>
        <p:spPr>
          <a:xfrm rot="-1436891">
            <a:off x="-57322" y="6455483"/>
            <a:ext cx="4167216" cy="3646314"/>
          </a:xfrm>
          <a:custGeom>
            <a:avLst/>
            <a:gdLst/>
            <a:ahLst/>
            <a:cxnLst/>
            <a:rect l="l" t="t" r="r" b="b"/>
            <a:pathLst>
              <a:path w="4167216" h="3646314">
                <a:moveTo>
                  <a:pt x="0" y="0"/>
                </a:moveTo>
                <a:lnTo>
                  <a:pt x="4167216" y="0"/>
                </a:lnTo>
                <a:lnTo>
                  <a:pt x="4167216" y="3646314"/>
                </a:lnTo>
                <a:lnTo>
                  <a:pt x="0" y="36463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rot="1952308">
            <a:off x="14121375" y="493021"/>
            <a:ext cx="4415125" cy="3162333"/>
          </a:xfrm>
          <a:custGeom>
            <a:avLst/>
            <a:gdLst/>
            <a:ahLst/>
            <a:cxnLst/>
            <a:rect l="l" t="t" r="r" b="b"/>
            <a:pathLst>
              <a:path w="4415125" h="3162333">
                <a:moveTo>
                  <a:pt x="0" y="0"/>
                </a:moveTo>
                <a:lnTo>
                  <a:pt x="4415125" y="0"/>
                </a:lnTo>
                <a:lnTo>
                  <a:pt x="4415125" y="3162333"/>
                </a:lnTo>
                <a:lnTo>
                  <a:pt x="0" y="31623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9" name="Freeform 9"/>
          <p:cNvSpPr/>
          <p:nvPr/>
        </p:nvSpPr>
        <p:spPr>
          <a:xfrm>
            <a:off x="-308957" y="-222363"/>
            <a:ext cx="5746837" cy="4816894"/>
          </a:xfrm>
          <a:custGeom>
            <a:avLst/>
            <a:gdLst/>
            <a:ahLst/>
            <a:cxnLst/>
            <a:rect l="l" t="t" r="r" b="b"/>
            <a:pathLst>
              <a:path w="5746837" h="4816894">
                <a:moveTo>
                  <a:pt x="0" y="0"/>
                </a:moveTo>
                <a:lnTo>
                  <a:pt x="5746837" y="0"/>
                </a:lnTo>
                <a:lnTo>
                  <a:pt x="5746837" y="4816894"/>
                </a:lnTo>
                <a:lnTo>
                  <a:pt x="0" y="48168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0" name="Freeform 10"/>
          <p:cNvSpPr/>
          <p:nvPr/>
        </p:nvSpPr>
        <p:spPr>
          <a:xfrm>
            <a:off x="14863375" y="5943901"/>
            <a:ext cx="4177060" cy="4669478"/>
          </a:xfrm>
          <a:custGeom>
            <a:avLst/>
            <a:gdLst/>
            <a:ahLst/>
            <a:cxnLst/>
            <a:rect l="l" t="t" r="r" b="b"/>
            <a:pathLst>
              <a:path w="4177060" h="4669478">
                <a:moveTo>
                  <a:pt x="0" y="0"/>
                </a:moveTo>
                <a:lnTo>
                  <a:pt x="4177060" y="0"/>
                </a:lnTo>
                <a:lnTo>
                  <a:pt x="4177060" y="4669478"/>
                </a:lnTo>
                <a:lnTo>
                  <a:pt x="0" y="466947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2" name="TextBox 12"/>
          <p:cNvSpPr txBox="1"/>
          <p:nvPr/>
        </p:nvSpPr>
        <p:spPr>
          <a:xfrm>
            <a:off x="7237710" y="2740067"/>
            <a:ext cx="3812581" cy="924838"/>
          </a:xfrm>
          <a:prstGeom prst="rect">
            <a:avLst/>
          </a:prstGeom>
        </p:spPr>
        <p:txBody>
          <a:bodyPr lIns="0" tIns="0" rIns="0" bIns="0" rtlCol="0" anchor="t">
            <a:spAutoFit/>
          </a:bodyPr>
          <a:lstStyle/>
          <a:p>
            <a:pPr algn="ctr">
              <a:lnSpc>
                <a:spcPts val="7435"/>
              </a:lnSpc>
            </a:pPr>
            <a:r>
              <a:rPr lang="en-US" sz="5719" b="1" spc="300" dirty="0">
                <a:solidFill>
                  <a:srgbClr val="000000"/>
                </a:solidFill>
                <a:latin typeface="Antic Bold"/>
                <a:ea typeface="Antic Bold"/>
                <a:cs typeface="Antic Bold"/>
                <a:sym typeface="Antic Bold"/>
              </a:rPr>
              <a:t>analyzing</a:t>
            </a:r>
          </a:p>
        </p:txBody>
      </p:sp>
      <p:pic>
        <p:nvPicPr>
          <p:cNvPr id="14" name="Picture 13">
            <a:extLst>
              <a:ext uri="{FF2B5EF4-FFF2-40B4-BE49-F238E27FC236}">
                <a16:creationId xmlns:a16="http://schemas.microsoft.com/office/drawing/2014/main" id="{B562DA4B-EB5E-CBAF-4D51-E3B18EFFA7ED}"/>
              </a:ext>
            </a:extLst>
          </p:cNvPr>
          <p:cNvPicPr>
            <a:picLocks noChangeAspect="1"/>
          </p:cNvPicPr>
          <p:nvPr/>
        </p:nvPicPr>
        <p:blipFill>
          <a:blip r:embed="rId14"/>
          <a:stretch>
            <a:fillRect/>
          </a:stretch>
        </p:blipFill>
        <p:spPr>
          <a:xfrm>
            <a:off x="6210300" y="181803"/>
            <a:ext cx="5867400" cy="1704975"/>
          </a:xfrm>
          <a:prstGeom prst="rect">
            <a:avLst/>
          </a:prstGeom>
        </p:spPr>
      </p:pic>
      <p:sp>
        <p:nvSpPr>
          <p:cNvPr id="11" name="TextBox 10">
            <a:extLst>
              <a:ext uri="{FF2B5EF4-FFF2-40B4-BE49-F238E27FC236}">
                <a16:creationId xmlns:a16="http://schemas.microsoft.com/office/drawing/2014/main" id="{D92870B4-3A34-7D18-CBFD-140E922A4973}"/>
              </a:ext>
            </a:extLst>
          </p:cNvPr>
          <p:cNvSpPr txBox="1"/>
          <p:nvPr/>
        </p:nvSpPr>
        <p:spPr>
          <a:xfrm>
            <a:off x="5437880" y="5375994"/>
            <a:ext cx="7086600" cy="461665"/>
          </a:xfrm>
          <a:prstGeom prst="rect">
            <a:avLst/>
          </a:prstGeom>
          <a:noFill/>
        </p:spPr>
        <p:txBody>
          <a:bodyPr wrap="square" rtlCol="0">
            <a:spAutoFit/>
          </a:bodyPr>
          <a:lstStyle/>
          <a:p>
            <a:r>
              <a:rPr lang="en-IN" sz="2400" b="1" spc="300" dirty="0">
                <a:latin typeface="Antic Bold" panose="020B0604020202020204" charset="0"/>
                <a:ea typeface="Antic Bold" panose="020B0604020202020204" charset="0"/>
              </a:rPr>
              <a:t>Presented by: Jayesh Salunke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B9995B-061F-AE76-59A0-F4D9A3D838A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32AF612-2190-561F-C9A2-64B0E53C763C}"/>
              </a:ext>
            </a:extLst>
          </p:cNvPr>
          <p:cNvGrpSpPr/>
          <p:nvPr/>
        </p:nvGrpSpPr>
        <p:grpSpPr>
          <a:xfrm>
            <a:off x="-20605" y="67703"/>
            <a:ext cx="8598221" cy="1059521"/>
            <a:chOff x="0" y="0"/>
            <a:chExt cx="1915737" cy="449883"/>
          </a:xfrm>
        </p:grpSpPr>
        <p:sp>
          <p:nvSpPr>
            <p:cNvPr id="3" name="Freeform 3">
              <a:extLst>
                <a:ext uri="{FF2B5EF4-FFF2-40B4-BE49-F238E27FC236}">
                  <a16:creationId xmlns:a16="http://schemas.microsoft.com/office/drawing/2014/main" id="{A48C6392-46F6-A791-145C-4B0C93ED3816}"/>
                </a:ext>
              </a:extLst>
            </p:cNvPr>
            <p:cNvSpPr/>
            <p:nvPr/>
          </p:nvSpPr>
          <p:spPr>
            <a:xfrm>
              <a:off x="0" y="0"/>
              <a:ext cx="1915737" cy="449883"/>
            </a:xfrm>
            <a:custGeom>
              <a:avLst/>
              <a:gdLst/>
              <a:ahLst/>
              <a:cxnLst/>
              <a:rect l="l" t="t" r="r" b="b"/>
              <a:pathLst>
                <a:path w="1915737" h="449883">
                  <a:moveTo>
                    <a:pt x="0" y="0"/>
                  </a:moveTo>
                  <a:lnTo>
                    <a:pt x="1915737" y="0"/>
                  </a:lnTo>
                  <a:lnTo>
                    <a:pt x="1915737" y="449883"/>
                  </a:lnTo>
                  <a:lnTo>
                    <a:pt x="0" y="449883"/>
                  </a:lnTo>
                  <a:close/>
                </a:path>
              </a:pathLst>
            </a:custGeom>
            <a:solidFill>
              <a:srgbClr val="D53023"/>
            </a:solidFill>
          </p:spPr>
          <p:txBody>
            <a:bodyPr/>
            <a:lstStyle/>
            <a:p>
              <a:endParaRPr lang="en-IN" dirty="0"/>
            </a:p>
          </p:txBody>
        </p:sp>
        <p:sp>
          <p:nvSpPr>
            <p:cNvPr id="4" name="TextBox 4">
              <a:extLst>
                <a:ext uri="{FF2B5EF4-FFF2-40B4-BE49-F238E27FC236}">
                  <a16:creationId xmlns:a16="http://schemas.microsoft.com/office/drawing/2014/main" id="{66AA9471-DC82-85F7-0CDA-0964889E0EF6}"/>
                </a:ext>
              </a:extLst>
            </p:cNvPr>
            <p:cNvSpPr txBox="1"/>
            <p:nvPr/>
          </p:nvSpPr>
          <p:spPr>
            <a:xfrm>
              <a:off x="0" y="-28575"/>
              <a:ext cx="1915737" cy="478458"/>
            </a:xfrm>
            <a:prstGeom prst="rect">
              <a:avLst/>
            </a:prstGeom>
          </p:spPr>
          <p:txBody>
            <a:bodyPr lIns="50800" tIns="50800" rIns="50800" bIns="50800" rtlCol="0" anchor="ctr"/>
            <a:lstStyle/>
            <a:p>
              <a:pPr algn="ctr">
                <a:lnSpc>
                  <a:spcPts val="1960"/>
                </a:lnSpc>
              </a:pPr>
              <a:endParaRPr/>
            </a:p>
          </p:txBody>
        </p:sp>
      </p:grpSp>
      <p:sp>
        <p:nvSpPr>
          <p:cNvPr id="6" name="TextBox 6">
            <a:extLst>
              <a:ext uri="{FF2B5EF4-FFF2-40B4-BE49-F238E27FC236}">
                <a16:creationId xmlns:a16="http://schemas.microsoft.com/office/drawing/2014/main" id="{B46E9A95-4D10-0F29-518D-4A4FEE90DE7D}"/>
              </a:ext>
            </a:extLst>
          </p:cNvPr>
          <p:cNvSpPr txBox="1"/>
          <p:nvPr/>
        </p:nvSpPr>
        <p:spPr>
          <a:xfrm>
            <a:off x="314271" y="-100191"/>
            <a:ext cx="5967721" cy="1059521"/>
          </a:xfrm>
          <a:prstGeom prst="rect">
            <a:avLst/>
          </a:prstGeom>
        </p:spPr>
        <p:txBody>
          <a:bodyPr wrap="square" lIns="0" tIns="0" rIns="0" bIns="0" rtlCol="0" anchor="t">
            <a:spAutoFit/>
          </a:bodyPr>
          <a:lstStyle/>
          <a:p>
            <a:pPr algn="l">
              <a:lnSpc>
                <a:spcPts val="9660"/>
              </a:lnSpc>
            </a:pPr>
            <a:r>
              <a:rPr lang="en-US" sz="3600" dirty="0">
                <a:solidFill>
                  <a:srgbClr val="FFFFFF"/>
                </a:solidFill>
                <a:latin typeface="TAN Headline"/>
                <a:ea typeface="TAN Headline"/>
                <a:cs typeface="TAN Headline"/>
                <a:sym typeface="TAN Headline"/>
              </a:rPr>
              <a:t>Bivariate Analysis</a:t>
            </a:r>
          </a:p>
        </p:txBody>
      </p:sp>
      <p:sp>
        <p:nvSpPr>
          <p:cNvPr id="9" name="TextBox 9">
            <a:extLst>
              <a:ext uri="{FF2B5EF4-FFF2-40B4-BE49-F238E27FC236}">
                <a16:creationId xmlns:a16="http://schemas.microsoft.com/office/drawing/2014/main" id="{A5ABB2B4-AD67-5C63-E9F8-956FA9DB8408}"/>
              </a:ext>
            </a:extLst>
          </p:cNvPr>
          <p:cNvSpPr txBox="1"/>
          <p:nvPr/>
        </p:nvSpPr>
        <p:spPr>
          <a:xfrm>
            <a:off x="697512" y="3840128"/>
            <a:ext cx="5201240" cy="4736433"/>
          </a:xfrm>
          <a:prstGeom prst="rect">
            <a:avLst/>
          </a:prstGeom>
        </p:spPr>
        <p:txBody>
          <a:bodyPr lIns="50800" tIns="50800" rIns="50800" bIns="50800" rtlCol="0" anchor="ctr"/>
          <a:lstStyle/>
          <a:p>
            <a:pPr algn="ctr">
              <a:lnSpc>
                <a:spcPts val="1960"/>
              </a:lnSpc>
            </a:pPr>
            <a:endParaRPr/>
          </a:p>
        </p:txBody>
      </p:sp>
      <p:sp>
        <p:nvSpPr>
          <p:cNvPr id="14" name="TextBox 14">
            <a:extLst>
              <a:ext uri="{FF2B5EF4-FFF2-40B4-BE49-F238E27FC236}">
                <a16:creationId xmlns:a16="http://schemas.microsoft.com/office/drawing/2014/main" id="{9B1546E6-4B1E-4D07-23A3-A665E2274807}"/>
              </a:ext>
            </a:extLst>
          </p:cNvPr>
          <p:cNvSpPr txBox="1"/>
          <p:nvPr/>
        </p:nvSpPr>
        <p:spPr>
          <a:xfrm>
            <a:off x="12954000" y="429569"/>
            <a:ext cx="2286000" cy="594330"/>
          </a:xfrm>
          <a:prstGeom prst="rect">
            <a:avLst/>
          </a:prstGeom>
        </p:spPr>
        <p:txBody>
          <a:bodyPr wrap="square" lIns="0" tIns="0" rIns="0" bIns="0" rtlCol="0" anchor="t">
            <a:spAutoFit/>
          </a:bodyPr>
          <a:lstStyle/>
          <a:p>
            <a:pPr algn="l">
              <a:lnSpc>
                <a:spcPts val="4900"/>
              </a:lnSpc>
            </a:pPr>
            <a:r>
              <a:rPr lang="en-US" sz="3500" dirty="0">
                <a:solidFill>
                  <a:srgbClr val="D82B1E"/>
                </a:solidFill>
                <a:latin typeface="TAN Headline"/>
                <a:ea typeface="TAN Headline"/>
                <a:cs typeface="TAN Headline"/>
                <a:sym typeface="TAN Headline"/>
              </a:rPr>
              <a:t>Analysis:</a:t>
            </a:r>
          </a:p>
        </p:txBody>
      </p:sp>
      <p:pic>
        <p:nvPicPr>
          <p:cNvPr id="22" name="Graphic 21" descr="Research with solid fill">
            <a:extLst>
              <a:ext uri="{FF2B5EF4-FFF2-40B4-BE49-F238E27FC236}">
                <a16:creationId xmlns:a16="http://schemas.microsoft.com/office/drawing/2014/main" id="{7664271F-6CB1-3639-6405-D97A7B064B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71555" y="269534"/>
            <a:ext cx="914400" cy="914400"/>
          </a:xfrm>
          <a:prstGeom prst="rect">
            <a:avLst/>
          </a:prstGeom>
        </p:spPr>
      </p:pic>
      <p:pic>
        <p:nvPicPr>
          <p:cNvPr id="7" name="Picture 6">
            <a:extLst>
              <a:ext uri="{FF2B5EF4-FFF2-40B4-BE49-F238E27FC236}">
                <a16:creationId xmlns:a16="http://schemas.microsoft.com/office/drawing/2014/main" id="{C5C6CB71-45BC-339A-8445-7FA15194BC46}"/>
              </a:ext>
            </a:extLst>
          </p:cNvPr>
          <p:cNvPicPr>
            <a:picLocks noChangeAspect="1"/>
          </p:cNvPicPr>
          <p:nvPr/>
        </p:nvPicPr>
        <p:blipFill>
          <a:blip r:embed="rId4"/>
          <a:stretch>
            <a:fillRect/>
          </a:stretch>
        </p:blipFill>
        <p:spPr>
          <a:xfrm>
            <a:off x="228600" y="1333142"/>
            <a:ext cx="8349016" cy="4266713"/>
          </a:xfrm>
          <a:prstGeom prst="rect">
            <a:avLst/>
          </a:prstGeom>
          <a:noFill/>
          <a:ln w="38100">
            <a:solidFill>
              <a:srgbClr val="D53023"/>
            </a:solidFill>
          </a:ln>
        </p:spPr>
      </p:pic>
      <p:pic>
        <p:nvPicPr>
          <p:cNvPr id="10" name="Picture 9">
            <a:extLst>
              <a:ext uri="{FF2B5EF4-FFF2-40B4-BE49-F238E27FC236}">
                <a16:creationId xmlns:a16="http://schemas.microsoft.com/office/drawing/2014/main" id="{E66FE720-3C77-A52D-3B0D-2D79F8FCB5C0}"/>
              </a:ext>
            </a:extLst>
          </p:cNvPr>
          <p:cNvPicPr>
            <a:picLocks noChangeAspect="1"/>
          </p:cNvPicPr>
          <p:nvPr/>
        </p:nvPicPr>
        <p:blipFill>
          <a:blip r:embed="rId5"/>
          <a:stretch>
            <a:fillRect/>
          </a:stretch>
        </p:blipFill>
        <p:spPr>
          <a:xfrm>
            <a:off x="228599" y="5794712"/>
            <a:ext cx="8349017" cy="4136520"/>
          </a:xfrm>
          <a:prstGeom prst="rect">
            <a:avLst/>
          </a:prstGeom>
          <a:ln w="38100">
            <a:solidFill>
              <a:srgbClr val="D53023"/>
            </a:solidFill>
          </a:ln>
        </p:spPr>
      </p:pic>
      <p:sp>
        <p:nvSpPr>
          <p:cNvPr id="11" name="TextBox 10">
            <a:extLst>
              <a:ext uri="{FF2B5EF4-FFF2-40B4-BE49-F238E27FC236}">
                <a16:creationId xmlns:a16="http://schemas.microsoft.com/office/drawing/2014/main" id="{EB2C146E-82A4-B8BC-39D4-542DDDA1BED4}"/>
              </a:ext>
            </a:extLst>
          </p:cNvPr>
          <p:cNvSpPr txBox="1"/>
          <p:nvPr/>
        </p:nvSpPr>
        <p:spPr>
          <a:xfrm>
            <a:off x="8991600" y="1485900"/>
            <a:ext cx="8839200" cy="5262979"/>
          </a:xfrm>
          <a:prstGeom prst="rect">
            <a:avLst/>
          </a:prstGeom>
          <a:noFill/>
        </p:spPr>
        <p:txBody>
          <a:bodyPr wrap="square" rtlCol="0">
            <a:spAutoFit/>
          </a:bodyPr>
          <a:lstStyle/>
          <a:p>
            <a:pPr marL="457200" indent="-457200">
              <a:buFont typeface="Wingdings" panose="05000000000000000000" pitchFamily="2" charset="2"/>
              <a:buChar char="q"/>
            </a:pPr>
            <a:r>
              <a:rPr lang="en-IN" sz="2800" spc="300" dirty="0">
                <a:latin typeface="Antic Bold" panose="020B0604020202020204" charset="0"/>
                <a:ea typeface="Antic Bold" panose="020B0604020202020204" charset="0"/>
              </a:rPr>
              <a:t>📉 Ratings: Steady decline from 4.3 → 3.0 (1950 → 2025)</a:t>
            </a:r>
          </a:p>
          <a:p>
            <a:endParaRPr lang="en-IN" sz="2800" spc="300" dirty="0">
              <a:latin typeface="Antic Bold" panose="020B0604020202020204" charset="0"/>
              <a:ea typeface="Antic Bold" panose="020B0604020202020204" charset="0"/>
            </a:endParaRPr>
          </a:p>
          <a:p>
            <a:pPr marL="457200" indent="-457200">
              <a:buFont typeface="Wingdings" panose="05000000000000000000" pitchFamily="2" charset="2"/>
              <a:buChar char="q"/>
            </a:pPr>
            <a:r>
              <a:rPr lang="en-IN" sz="2800" spc="300" dirty="0">
                <a:latin typeface="Antic Bold" panose="020B0604020202020204" charset="0"/>
                <a:ea typeface="Antic Bold" panose="020B0604020202020204" charset="0"/>
              </a:rPr>
              <a:t>📊 Runtime: Volatile → Stabilized around 140 min post-2000</a:t>
            </a:r>
          </a:p>
          <a:p>
            <a:endParaRPr lang="en-IN" sz="2800" spc="300" dirty="0">
              <a:latin typeface="Antic Bold" panose="020B0604020202020204" charset="0"/>
              <a:ea typeface="Antic Bold" panose="020B0604020202020204" charset="0"/>
            </a:endParaRPr>
          </a:p>
          <a:p>
            <a:pPr marL="457200" indent="-457200">
              <a:buFont typeface="Wingdings" panose="05000000000000000000" pitchFamily="2" charset="2"/>
              <a:buChar char="q"/>
            </a:pPr>
            <a:r>
              <a:rPr lang="en-IN" sz="2800" spc="300" dirty="0">
                <a:latin typeface="Antic Bold" panose="020B0604020202020204" charset="0"/>
                <a:ea typeface="Antic Bold" panose="020B0604020202020204" charset="0"/>
              </a:rPr>
              <a:t>🔄 No positive correlation: Longer films ≠ Better ratings</a:t>
            </a:r>
          </a:p>
          <a:p>
            <a:endParaRPr lang="en-IN" sz="2800" spc="300" dirty="0">
              <a:latin typeface="Antic Bold" panose="020B0604020202020204" charset="0"/>
              <a:ea typeface="Antic Bold" panose="020B0604020202020204" charset="0"/>
            </a:endParaRPr>
          </a:p>
          <a:p>
            <a:pPr marL="457200" indent="-457200">
              <a:buFont typeface="Wingdings" panose="05000000000000000000" pitchFamily="2" charset="2"/>
              <a:buChar char="q"/>
            </a:pPr>
            <a:r>
              <a:rPr lang="en-IN" sz="2800" spc="300" dirty="0">
                <a:latin typeface="Antic Bold" panose="020B0604020202020204" charset="0"/>
                <a:ea typeface="Antic Bold" panose="020B0604020202020204" charset="0"/>
              </a:rPr>
              <a:t>🎬 Modern challenge: Standardized length but declining satisfaction</a:t>
            </a:r>
          </a:p>
          <a:p>
            <a:pPr marL="457200" indent="-457200">
              <a:buFont typeface="Wingdings" panose="05000000000000000000" pitchFamily="2" charset="2"/>
              <a:buChar char="q"/>
            </a:pPr>
            <a:endParaRPr lang="en-IN" sz="2800" spc="300" dirty="0">
              <a:latin typeface="Antic Bold" panose="020B0604020202020204" charset="0"/>
              <a:ea typeface="Antic Bold" panose="020B0604020202020204" charset="0"/>
            </a:endParaRPr>
          </a:p>
        </p:txBody>
      </p:sp>
      <p:pic>
        <p:nvPicPr>
          <p:cNvPr id="5" name="Picture 4">
            <a:extLst>
              <a:ext uri="{FF2B5EF4-FFF2-40B4-BE49-F238E27FC236}">
                <a16:creationId xmlns:a16="http://schemas.microsoft.com/office/drawing/2014/main" id="{35768A02-13BB-466A-D723-F873F994D4A6}"/>
              </a:ext>
            </a:extLst>
          </p:cNvPr>
          <p:cNvPicPr>
            <a:picLocks noChangeAspect="1"/>
          </p:cNvPicPr>
          <p:nvPr/>
        </p:nvPicPr>
        <p:blipFill>
          <a:blip r:embed="rId6"/>
          <a:stretch>
            <a:fillRect/>
          </a:stretch>
        </p:blipFill>
        <p:spPr>
          <a:xfrm>
            <a:off x="16270049" y="9866340"/>
            <a:ext cx="2017951" cy="420660"/>
          </a:xfrm>
          <a:prstGeom prst="rect">
            <a:avLst/>
          </a:prstGeom>
        </p:spPr>
      </p:pic>
    </p:spTree>
    <p:extLst>
      <p:ext uri="{BB962C8B-B14F-4D97-AF65-F5344CB8AC3E}">
        <p14:creationId xmlns:p14="http://schemas.microsoft.com/office/powerpoint/2010/main" val="3803955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E875A9-53F2-89F0-7BF8-87AF07DBFA5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9564F47-FB7B-8EC1-016C-80F833E57F2C}"/>
              </a:ext>
            </a:extLst>
          </p:cNvPr>
          <p:cNvGrpSpPr/>
          <p:nvPr/>
        </p:nvGrpSpPr>
        <p:grpSpPr>
          <a:xfrm>
            <a:off x="-20605" y="67703"/>
            <a:ext cx="8598221" cy="1059521"/>
            <a:chOff x="0" y="0"/>
            <a:chExt cx="1915737" cy="449883"/>
          </a:xfrm>
        </p:grpSpPr>
        <p:sp>
          <p:nvSpPr>
            <p:cNvPr id="3" name="Freeform 3">
              <a:extLst>
                <a:ext uri="{FF2B5EF4-FFF2-40B4-BE49-F238E27FC236}">
                  <a16:creationId xmlns:a16="http://schemas.microsoft.com/office/drawing/2014/main" id="{ED92198E-9367-7F08-8413-F6B9C9F9A776}"/>
                </a:ext>
              </a:extLst>
            </p:cNvPr>
            <p:cNvSpPr/>
            <p:nvPr/>
          </p:nvSpPr>
          <p:spPr>
            <a:xfrm>
              <a:off x="0" y="0"/>
              <a:ext cx="1915737" cy="449883"/>
            </a:xfrm>
            <a:custGeom>
              <a:avLst/>
              <a:gdLst/>
              <a:ahLst/>
              <a:cxnLst/>
              <a:rect l="l" t="t" r="r" b="b"/>
              <a:pathLst>
                <a:path w="1915737" h="449883">
                  <a:moveTo>
                    <a:pt x="0" y="0"/>
                  </a:moveTo>
                  <a:lnTo>
                    <a:pt x="1915737" y="0"/>
                  </a:lnTo>
                  <a:lnTo>
                    <a:pt x="1915737" y="449883"/>
                  </a:lnTo>
                  <a:lnTo>
                    <a:pt x="0" y="449883"/>
                  </a:lnTo>
                  <a:close/>
                </a:path>
              </a:pathLst>
            </a:custGeom>
            <a:solidFill>
              <a:srgbClr val="D53023"/>
            </a:solidFill>
          </p:spPr>
          <p:txBody>
            <a:bodyPr/>
            <a:lstStyle/>
            <a:p>
              <a:endParaRPr lang="en-IN" dirty="0"/>
            </a:p>
          </p:txBody>
        </p:sp>
        <p:sp>
          <p:nvSpPr>
            <p:cNvPr id="4" name="TextBox 4">
              <a:extLst>
                <a:ext uri="{FF2B5EF4-FFF2-40B4-BE49-F238E27FC236}">
                  <a16:creationId xmlns:a16="http://schemas.microsoft.com/office/drawing/2014/main" id="{7759D0BB-9F82-4C8A-E006-B55ADF4E894B}"/>
                </a:ext>
              </a:extLst>
            </p:cNvPr>
            <p:cNvSpPr txBox="1"/>
            <p:nvPr/>
          </p:nvSpPr>
          <p:spPr>
            <a:xfrm>
              <a:off x="0" y="-28575"/>
              <a:ext cx="1915737" cy="478458"/>
            </a:xfrm>
            <a:prstGeom prst="rect">
              <a:avLst/>
            </a:prstGeom>
          </p:spPr>
          <p:txBody>
            <a:bodyPr lIns="50800" tIns="50800" rIns="50800" bIns="50800" rtlCol="0" anchor="ctr"/>
            <a:lstStyle/>
            <a:p>
              <a:pPr algn="ctr">
                <a:lnSpc>
                  <a:spcPts val="1960"/>
                </a:lnSpc>
              </a:pPr>
              <a:endParaRPr/>
            </a:p>
          </p:txBody>
        </p:sp>
      </p:grpSp>
      <p:sp>
        <p:nvSpPr>
          <p:cNvPr id="6" name="TextBox 6">
            <a:extLst>
              <a:ext uri="{FF2B5EF4-FFF2-40B4-BE49-F238E27FC236}">
                <a16:creationId xmlns:a16="http://schemas.microsoft.com/office/drawing/2014/main" id="{07ED9CDC-A1B0-9A97-321D-FD84F65E593E}"/>
              </a:ext>
            </a:extLst>
          </p:cNvPr>
          <p:cNvSpPr txBox="1"/>
          <p:nvPr/>
        </p:nvSpPr>
        <p:spPr>
          <a:xfrm>
            <a:off x="314271" y="-100191"/>
            <a:ext cx="5967721" cy="1059521"/>
          </a:xfrm>
          <a:prstGeom prst="rect">
            <a:avLst/>
          </a:prstGeom>
        </p:spPr>
        <p:txBody>
          <a:bodyPr wrap="square" lIns="0" tIns="0" rIns="0" bIns="0" rtlCol="0" anchor="t">
            <a:spAutoFit/>
          </a:bodyPr>
          <a:lstStyle/>
          <a:p>
            <a:pPr algn="l">
              <a:lnSpc>
                <a:spcPts val="9660"/>
              </a:lnSpc>
            </a:pPr>
            <a:r>
              <a:rPr lang="en-US" sz="3600" dirty="0">
                <a:solidFill>
                  <a:srgbClr val="FFFFFF"/>
                </a:solidFill>
                <a:latin typeface="TAN Headline"/>
                <a:ea typeface="TAN Headline"/>
                <a:cs typeface="TAN Headline"/>
                <a:sym typeface="TAN Headline"/>
              </a:rPr>
              <a:t>Bivariate Analysis</a:t>
            </a:r>
          </a:p>
        </p:txBody>
      </p:sp>
      <p:sp>
        <p:nvSpPr>
          <p:cNvPr id="9" name="TextBox 9">
            <a:extLst>
              <a:ext uri="{FF2B5EF4-FFF2-40B4-BE49-F238E27FC236}">
                <a16:creationId xmlns:a16="http://schemas.microsoft.com/office/drawing/2014/main" id="{7F710F3D-FB80-0EAD-4588-FD07803CD840}"/>
              </a:ext>
            </a:extLst>
          </p:cNvPr>
          <p:cNvSpPr txBox="1"/>
          <p:nvPr/>
        </p:nvSpPr>
        <p:spPr>
          <a:xfrm>
            <a:off x="697512" y="3840128"/>
            <a:ext cx="5201240" cy="4736433"/>
          </a:xfrm>
          <a:prstGeom prst="rect">
            <a:avLst/>
          </a:prstGeom>
        </p:spPr>
        <p:txBody>
          <a:bodyPr lIns="50800" tIns="50800" rIns="50800" bIns="50800" rtlCol="0" anchor="ctr"/>
          <a:lstStyle/>
          <a:p>
            <a:pPr algn="ctr">
              <a:lnSpc>
                <a:spcPts val="1960"/>
              </a:lnSpc>
            </a:pPr>
            <a:endParaRPr/>
          </a:p>
        </p:txBody>
      </p:sp>
      <p:sp>
        <p:nvSpPr>
          <p:cNvPr id="14" name="TextBox 14">
            <a:extLst>
              <a:ext uri="{FF2B5EF4-FFF2-40B4-BE49-F238E27FC236}">
                <a16:creationId xmlns:a16="http://schemas.microsoft.com/office/drawing/2014/main" id="{0767E117-0400-A0A5-039E-45E706BCB495}"/>
              </a:ext>
            </a:extLst>
          </p:cNvPr>
          <p:cNvSpPr txBox="1"/>
          <p:nvPr/>
        </p:nvSpPr>
        <p:spPr>
          <a:xfrm>
            <a:off x="12244346" y="400757"/>
            <a:ext cx="2286000" cy="594330"/>
          </a:xfrm>
          <a:prstGeom prst="rect">
            <a:avLst/>
          </a:prstGeom>
        </p:spPr>
        <p:txBody>
          <a:bodyPr wrap="square" lIns="0" tIns="0" rIns="0" bIns="0" rtlCol="0" anchor="t">
            <a:spAutoFit/>
          </a:bodyPr>
          <a:lstStyle/>
          <a:p>
            <a:pPr algn="l">
              <a:lnSpc>
                <a:spcPts val="4900"/>
              </a:lnSpc>
            </a:pPr>
            <a:r>
              <a:rPr lang="en-US" sz="3500" dirty="0">
                <a:solidFill>
                  <a:srgbClr val="D82B1E"/>
                </a:solidFill>
                <a:latin typeface="TAN Headline"/>
                <a:ea typeface="TAN Headline"/>
                <a:cs typeface="TAN Headline"/>
                <a:sym typeface="TAN Headline"/>
              </a:rPr>
              <a:t>Analysis:</a:t>
            </a:r>
          </a:p>
        </p:txBody>
      </p:sp>
      <p:pic>
        <p:nvPicPr>
          <p:cNvPr id="22" name="Graphic 21" descr="Research with solid fill">
            <a:extLst>
              <a:ext uri="{FF2B5EF4-FFF2-40B4-BE49-F238E27FC236}">
                <a16:creationId xmlns:a16="http://schemas.microsoft.com/office/drawing/2014/main" id="{5657C628-5991-A428-AA02-6941A74DA4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66817" y="269534"/>
            <a:ext cx="914400" cy="914400"/>
          </a:xfrm>
          <a:prstGeom prst="rect">
            <a:avLst/>
          </a:prstGeom>
        </p:spPr>
      </p:pic>
      <p:pic>
        <p:nvPicPr>
          <p:cNvPr id="8" name="Picture 7">
            <a:extLst>
              <a:ext uri="{FF2B5EF4-FFF2-40B4-BE49-F238E27FC236}">
                <a16:creationId xmlns:a16="http://schemas.microsoft.com/office/drawing/2014/main" id="{5B91EDF8-EAF8-A219-DE3B-2F5C9A1DF7E4}"/>
              </a:ext>
            </a:extLst>
          </p:cNvPr>
          <p:cNvPicPr>
            <a:picLocks noChangeAspect="1"/>
          </p:cNvPicPr>
          <p:nvPr/>
        </p:nvPicPr>
        <p:blipFill>
          <a:blip r:embed="rId4"/>
          <a:stretch>
            <a:fillRect/>
          </a:stretch>
        </p:blipFill>
        <p:spPr>
          <a:xfrm>
            <a:off x="285016" y="1181002"/>
            <a:ext cx="7162617" cy="4442636"/>
          </a:xfrm>
          <a:prstGeom prst="rect">
            <a:avLst/>
          </a:prstGeom>
          <a:noFill/>
          <a:ln w="38100">
            <a:solidFill>
              <a:srgbClr val="D53023"/>
            </a:solidFill>
          </a:ln>
        </p:spPr>
      </p:pic>
      <p:pic>
        <p:nvPicPr>
          <p:cNvPr id="13" name="Picture 12">
            <a:extLst>
              <a:ext uri="{FF2B5EF4-FFF2-40B4-BE49-F238E27FC236}">
                <a16:creationId xmlns:a16="http://schemas.microsoft.com/office/drawing/2014/main" id="{8955467A-D9FA-4555-2CD0-F5FF81EB74CB}"/>
              </a:ext>
            </a:extLst>
          </p:cNvPr>
          <p:cNvPicPr>
            <a:picLocks noChangeAspect="1"/>
          </p:cNvPicPr>
          <p:nvPr/>
        </p:nvPicPr>
        <p:blipFill>
          <a:blip r:embed="rId5"/>
          <a:stretch>
            <a:fillRect/>
          </a:stretch>
        </p:blipFill>
        <p:spPr>
          <a:xfrm>
            <a:off x="270268" y="5784409"/>
            <a:ext cx="7162617" cy="4442636"/>
          </a:xfrm>
          <a:prstGeom prst="rect">
            <a:avLst/>
          </a:prstGeom>
          <a:noFill/>
          <a:ln w="38100">
            <a:solidFill>
              <a:srgbClr val="D53023"/>
            </a:solidFill>
          </a:ln>
        </p:spPr>
      </p:pic>
      <p:sp>
        <p:nvSpPr>
          <p:cNvPr id="18" name="TextBox 17">
            <a:extLst>
              <a:ext uri="{FF2B5EF4-FFF2-40B4-BE49-F238E27FC236}">
                <a16:creationId xmlns:a16="http://schemas.microsoft.com/office/drawing/2014/main" id="{262E9111-3DBF-FDD4-45CE-2C6400EC3471}"/>
              </a:ext>
            </a:extLst>
          </p:cNvPr>
          <p:cNvSpPr txBox="1"/>
          <p:nvPr/>
        </p:nvSpPr>
        <p:spPr>
          <a:xfrm>
            <a:off x="8439114" y="1313243"/>
            <a:ext cx="9151374" cy="9325630"/>
          </a:xfrm>
          <a:prstGeom prst="rect">
            <a:avLst/>
          </a:prstGeom>
          <a:noFill/>
        </p:spPr>
        <p:txBody>
          <a:bodyPr wrap="square">
            <a:spAutoFit/>
          </a:bodyPr>
          <a:lstStyle/>
          <a:p>
            <a:pPr marL="342900" indent="-342900" algn="l">
              <a:buFont typeface="Wingdings" panose="05000000000000000000" pitchFamily="2" charset="2"/>
              <a:buChar char="q"/>
            </a:pPr>
            <a:r>
              <a:rPr lang="en-US" sz="2400" b="0" i="0" spc="300" dirty="0">
                <a:effectLst/>
                <a:latin typeface="Antic Bold" panose="020B0604020202020204" charset="0"/>
                <a:ea typeface="Antic Bold" panose="020B0604020202020204" charset="0"/>
              </a:rPr>
              <a:t>🏅 Satyajit Ray Productions stands out as the highest-rated studio, setting a strong benchmark for film quality and audience satisfaction.</a:t>
            </a:r>
          </a:p>
          <a:p>
            <a:pPr marL="342900" indent="-342900" algn="l">
              <a:buFont typeface="Wingdings" panose="05000000000000000000" pitchFamily="2" charset="2"/>
              <a:buChar char="q"/>
            </a:pPr>
            <a:endParaRPr lang="en-US" sz="2400" b="0" i="0" spc="300" dirty="0">
              <a:effectLst/>
              <a:latin typeface="Antic Bold" panose="020B0604020202020204" charset="0"/>
              <a:ea typeface="Antic Bold" panose="020B0604020202020204" charset="0"/>
            </a:endParaRPr>
          </a:p>
          <a:p>
            <a:pPr marL="342900" indent="-342900" algn="l">
              <a:buFont typeface="Wingdings" panose="05000000000000000000" pitchFamily="2" charset="2"/>
              <a:buChar char="q"/>
            </a:pPr>
            <a:r>
              <a:rPr lang="en-US" sz="2400" b="0" i="0" spc="300" dirty="0">
                <a:effectLst/>
                <a:latin typeface="Antic Bold" panose="020B0604020202020204" charset="0"/>
                <a:ea typeface="Antic Bold" panose="020B0604020202020204" charset="0"/>
              </a:rPr>
              <a:t>🏛 Government of West Bengal and Tribal Art Productions secure top spots, indicating strong cultural and artistic contributions to cinema.</a:t>
            </a:r>
          </a:p>
          <a:p>
            <a:pPr marL="342900" indent="-342900" algn="l">
              <a:buFont typeface="Wingdings" panose="05000000000000000000" pitchFamily="2" charset="2"/>
              <a:buChar char="q"/>
            </a:pPr>
            <a:endParaRPr lang="en-US" sz="2400" b="0" i="0" spc="300" dirty="0">
              <a:effectLst/>
              <a:latin typeface="Antic Bold" panose="020B0604020202020204" charset="0"/>
              <a:ea typeface="Antic Bold" panose="020B0604020202020204" charset="0"/>
            </a:endParaRPr>
          </a:p>
          <a:p>
            <a:pPr marL="342900" indent="-342900" algn="l">
              <a:buFont typeface="Wingdings" panose="05000000000000000000" pitchFamily="2" charset="2"/>
              <a:buChar char="q"/>
            </a:pPr>
            <a:r>
              <a:rPr lang="en-US" sz="2400" b="0" i="0" spc="300" dirty="0">
                <a:effectLst/>
                <a:latin typeface="Antic Bold" panose="020B0604020202020204" charset="0"/>
                <a:ea typeface="Antic Bold" panose="020B0604020202020204" charset="0"/>
              </a:rPr>
              <a:t>🎯 For aspiring filmmakers, partnering with these studios could increase the likelihood of both critical acclaim and higher audience ratings.</a:t>
            </a:r>
          </a:p>
          <a:p>
            <a:pPr marL="342900" indent="-342900" algn="l">
              <a:buFont typeface="Wingdings" panose="05000000000000000000" pitchFamily="2" charset="2"/>
              <a:buChar char="q"/>
            </a:pPr>
            <a:endParaRPr lang="en-US" sz="2400" spc="300" dirty="0">
              <a:latin typeface="Antic Bold" panose="020B0604020202020204" charset="0"/>
              <a:ea typeface="Antic Bold" panose="020B0604020202020204" charset="0"/>
            </a:endParaRPr>
          </a:p>
          <a:p>
            <a:pPr marL="285750" indent="-285750">
              <a:buFont typeface="Wingdings" panose="05000000000000000000" pitchFamily="2" charset="2"/>
              <a:buChar char="q"/>
            </a:pPr>
            <a:r>
              <a:rPr lang="en-US" sz="2400" spc="300" dirty="0">
                <a:latin typeface="Antic Bold" panose="020B0604020202020204" charset="0"/>
                <a:ea typeface="Antic Bold" panose="020B0604020202020204" charset="0"/>
              </a:rPr>
              <a:t>🎬 Mani Ratnam and Satyajit Ray are the most prolific directors, each with more than 12 films, showcasing a legacy of creativity and influence.</a:t>
            </a:r>
          </a:p>
          <a:p>
            <a:pPr marL="285750" indent="-285750">
              <a:buFont typeface="Wingdings" panose="05000000000000000000" pitchFamily="2" charset="2"/>
              <a:buChar char="q"/>
            </a:pPr>
            <a:endParaRPr lang="en-US" sz="2400" spc="300" dirty="0">
              <a:latin typeface="Antic Bold" panose="020B0604020202020204" charset="0"/>
              <a:ea typeface="Antic Bold" panose="020B0604020202020204" charset="0"/>
            </a:endParaRPr>
          </a:p>
          <a:p>
            <a:pPr marL="285750" indent="-285750">
              <a:buFont typeface="Wingdings" panose="05000000000000000000" pitchFamily="2" charset="2"/>
              <a:buChar char="q"/>
            </a:pPr>
            <a:r>
              <a:rPr lang="en-US" sz="2400" spc="300" dirty="0">
                <a:latin typeface="Antic Bold" panose="020B0604020202020204" charset="0"/>
                <a:ea typeface="Antic Bold" panose="020B0604020202020204" charset="0"/>
              </a:rPr>
              <a:t>🚀 Diverse representation: The list spans different generations and filmmaking styles, reflecting the broad spectrum of Indian cinema’s creative leadership.</a:t>
            </a:r>
          </a:p>
          <a:p>
            <a:pPr marL="285750" indent="-285750">
              <a:buFont typeface="Wingdings" panose="05000000000000000000" pitchFamily="2" charset="2"/>
              <a:buChar char="q"/>
            </a:pPr>
            <a:endParaRPr lang="en-US" sz="2400" spc="300" dirty="0">
              <a:latin typeface="Antic Bold" panose="020B0604020202020204" charset="0"/>
              <a:ea typeface="Antic Bold" panose="020B0604020202020204" charset="0"/>
            </a:endParaRPr>
          </a:p>
          <a:p>
            <a:pPr marL="285750" indent="-285750">
              <a:buFont typeface="Wingdings" panose="05000000000000000000" pitchFamily="2" charset="2"/>
              <a:buChar char="q"/>
            </a:pPr>
            <a:r>
              <a:rPr lang="en-US" sz="2400" spc="300" dirty="0">
                <a:latin typeface="Antic Bold" panose="020B0604020202020204" charset="0"/>
                <a:ea typeface="Antic Bold" panose="020B0604020202020204" charset="0"/>
              </a:rPr>
              <a:t>💡 High output by these directors signals sustained success and audience trust in their storytelling and vision.</a:t>
            </a:r>
          </a:p>
          <a:p>
            <a:pPr algn="l">
              <a:buFont typeface="Arial" panose="020B0604020202020204" pitchFamily="34" charset="0"/>
              <a:buChar char="•"/>
            </a:pPr>
            <a:endParaRPr lang="en-US" sz="2400" b="0" i="0" spc="300" dirty="0">
              <a:effectLst/>
              <a:latin typeface="Antic Bold" panose="020B0604020202020204" charset="0"/>
              <a:ea typeface="Antic Bold" panose="020B0604020202020204" charset="0"/>
            </a:endParaRPr>
          </a:p>
        </p:txBody>
      </p:sp>
      <p:pic>
        <p:nvPicPr>
          <p:cNvPr id="5" name="Picture 4">
            <a:extLst>
              <a:ext uri="{FF2B5EF4-FFF2-40B4-BE49-F238E27FC236}">
                <a16:creationId xmlns:a16="http://schemas.microsoft.com/office/drawing/2014/main" id="{88107BA7-4E66-CD95-BAA7-2E11C7D00A27}"/>
              </a:ext>
            </a:extLst>
          </p:cNvPr>
          <p:cNvPicPr>
            <a:picLocks noChangeAspect="1"/>
          </p:cNvPicPr>
          <p:nvPr/>
        </p:nvPicPr>
        <p:blipFill>
          <a:blip r:embed="rId6"/>
          <a:stretch>
            <a:fillRect/>
          </a:stretch>
        </p:blipFill>
        <p:spPr>
          <a:xfrm>
            <a:off x="16270049" y="9866340"/>
            <a:ext cx="2017951" cy="420660"/>
          </a:xfrm>
          <a:prstGeom prst="rect">
            <a:avLst/>
          </a:prstGeom>
        </p:spPr>
      </p:pic>
    </p:spTree>
    <p:extLst>
      <p:ext uri="{BB962C8B-B14F-4D97-AF65-F5344CB8AC3E}">
        <p14:creationId xmlns:p14="http://schemas.microsoft.com/office/powerpoint/2010/main" val="1751396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BEE11F-301F-251B-BC97-002C46678AE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8466183-7D87-348F-F85F-3CE811F20009}"/>
              </a:ext>
            </a:extLst>
          </p:cNvPr>
          <p:cNvGrpSpPr/>
          <p:nvPr/>
        </p:nvGrpSpPr>
        <p:grpSpPr>
          <a:xfrm>
            <a:off x="-20605" y="67703"/>
            <a:ext cx="8598221" cy="1059521"/>
            <a:chOff x="0" y="0"/>
            <a:chExt cx="1915737" cy="449883"/>
          </a:xfrm>
        </p:grpSpPr>
        <p:sp>
          <p:nvSpPr>
            <p:cNvPr id="3" name="Freeform 3">
              <a:extLst>
                <a:ext uri="{FF2B5EF4-FFF2-40B4-BE49-F238E27FC236}">
                  <a16:creationId xmlns:a16="http://schemas.microsoft.com/office/drawing/2014/main" id="{0F87F1FB-4E07-5484-6610-D99BE3ED2F42}"/>
                </a:ext>
              </a:extLst>
            </p:cNvPr>
            <p:cNvSpPr/>
            <p:nvPr/>
          </p:nvSpPr>
          <p:spPr>
            <a:xfrm>
              <a:off x="0" y="0"/>
              <a:ext cx="1915737" cy="449883"/>
            </a:xfrm>
            <a:custGeom>
              <a:avLst/>
              <a:gdLst/>
              <a:ahLst/>
              <a:cxnLst/>
              <a:rect l="l" t="t" r="r" b="b"/>
              <a:pathLst>
                <a:path w="1915737" h="449883">
                  <a:moveTo>
                    <a:pt x="0" y="0"/>
                  </a:moveTo>
                  <a:lnTo>
                    <a:pt x="1915737" y="0"/>
                  </a:lnTo>
                  <a:lnTo>
                    <a:pt x="1915737" y="449883"/>
                  </a:lnTo>
                  <a:lnTo>
                    <a:pt x="0" y="449883"/>
                  </a:lnTo>
                  <a:close/>
                </a:path>
              </a:pathLst>
            </a:custGeom>
            <a:solidFill>
              <a:srgbClr val="D53023"/>
            </a:solidFill>
          </p:spPr>
          <p:txBody>
            <a:bodyPr/>
            <a:lstStyle/>
            <a:p>
              <a:endParaRPr lang="en-IN" dirty="0"/>
            </a:p>
          </p:txBody>
        </p:sp>
        <p:sp>
          <p:nvSpPr>
            <p:cNvPr id="4" name="TextBox 4">
              <a:extLst>
                <a:ext uri="{FF2B5EF4-FFF2-40B4-BE49-F238E27FC236}">
                  <a16:creationId xmlns:a16="http://schemas.microsoft.com/office/drawing/2014/main" id="{7184A36B-C77B-6038-8697-29A5FCFE19D5}"/>
                </a:ext>
              </a:extLst>
            </p:cNvPr>
            <p:cNvSpPr txBox="1"/>
            <p:nvPr/>
          </p:nvSpPr>
          <p:spPr>
            <a:xfrm>
              <a:off x="0" y="-28575"/>
              <a:ext cx="1915737" cy="478458"/>
            </a:xfrm>
            <a:prstGeom prst="rect">
              <a:avLst/>
            </a:prstGeom>
          </p:spPr>
          <p:txBody>
            <a:bodyPr lIns="50800" tIns="50800" rIns="50800" bIns="50800" rtlCol="0" anchor="ctr"/>
            <a:lstStyle/>
            <a:p>
              <a:pPr algn="ctr">
                <a:lnSpc>
                  <a:spcPts val="1960"/>
                </a:lnSpc>
              </a:pPr>
              <a:endParaRPr/>
            </a:p>
          </p:txBody>
        </p:sp>
      </p:grpSp>
      <p:sp>
        <p:nvSpPr>
          <p:cNvPr id="6" name="TextBox 6">
            <a:extLst>
              <a:ext uri="{FF2B5EF4-FFF2-40B4-BE49-F238E27FC236}">
                <a16:creationId xmlns:a16="http://schemas.microsoft.com/office/drawing/2014/main" id="{FA9198DB-7401-BC56-CE7E-1066A3F1A98D}"/>
              </a:ext>
            </a:extLst>
          </p:cNvPr>
          <p:cNvSpPr txBox="1"/>
          <p:nvPr/>
        </p:nvSpPr>
        <p:spPr>
          <a:xfrm>
            <a:off x="314271" y="-100191"/>
            <a:ext cx="5967721" cy="1059521"/>
          </a:xfrm>
          <a:prstGeom prst="rect">
            <a:avLst/>
          </a:prstGeom>
        </p:spPr>
        <p:txBody>
          <a:bodyPr wrap="square" lIns="0" tIns="0" rIns="0" bIns="0" rtlCol="0" anchor="t">
            <a:spAutoFit/>
          </a:bodyPr>
          <a:lstStyle/>
          <a:p>
            <a:pPr algn="l">
              <a:lnSpc>
                <a:spcPts val="9660"/>
              </a:lnSpc>
            </a:pPr>
            <a:r>
              <a:rPr lang="en-US" sz="3600" dirty="0">
                <a:solidFill>
                  <a:srgbClr val="FFFFFF"/>
                </a:solidFill>
                <a:latin typeface="TAN Headline"/>
                <a:ea typeface="TAN Headline"/>
                <a:cs typeface="TAN Headline"/>
                <a:sym typeface="TAN Headline"/>
              </a:rPr>
              <a:t>Multivariate Analysis</a:t>
            </a:r>
          </a:p>
        </p:txBody>
      </p:sp>
      <p:sp>
        <p:nvSpPr>
          <p:cNvPr id="9" name="TextBox 9">
            <a:extLst>
              <a:ext uri="{FF2B5EF4-FFF2-40B4-BE49-F238E27FC236}">
                <a16:creationId xmlns:a16="http://schemas.microsoft.com/office/drawing/2014/main" id="{F9A7BBD7-9F3A-03AF-99BA-E9E637894467}"/>
              </a:ext>
            </a:extLst>
          </p:cNvPr>
          <p:cNvSpPr txBox="1"/>
          <p:nvPr/>
        </p:nvSpPr>
        <p:spPr>
          <a:xfrm>
            <a:off x="697512" y="3840128"/>
            <a:ext cx="5201240" cy="4736433"/>
          </a:xfrm>
          <a:prstGeom prst="rect">
            <a:avLst/>
          </a:prstGeom>
        </p:spPr>
        <p:txBody>
          <a:bodyPr lIns="50800" tIns="50800" rIns="50800" bIns="50800" rtlCol="0" anchor="ctr"/>
          <a:lstStyle/>
          <a:p>
            <a:pPr algn="ctr">
              <a:lnSpc>
                <a:spcPts val="1960"/>
              </a:lnSpc>
            </a:pPr>
            <a:endParaRPr/>
          </a:p>
        </p:txBody>
      </p:sp>
      <p:sp>
        <p:nvSpPr>
          <p:cNvPr id="14" name="TextBox 14">
            <a:extLst>
              <a:ext uri="{FF2B5EF4-FFF2-40B4-BE49-F238E27FC236}">
                <a16:creationId xmlns:a16="http://schemas.microsoft.com/office/drawing/2014/main" id="{86D6388C-401E-9FC4-4A5A-DF85A5C2918C}"/>
              </a:ext>
            </a:extLst>
          </p:cNvPr>
          <p:cNvSpPr txBox="1"/>
          <p:nvPr/>
        </p:nvSpPr>
        <p:spPr>
          <a:xfrm>
            <a:off x="12954000" y="429569"/>
            <a:ext cx="2286000" cy="594330"/>
          </a:xfrm>
          <a:prstGeom prst="rect">
            <a:avLst/>
          </a:prstGeom>
        </p:spPr>
        <p:txBody>
          <a:bodyPr wrap="square" lIns="0" tIns="0" rIns="0" bIns="0" rtlCol="0" anchor="t">
            <a:spAutoFit/>
          </a:bodyPr>
          <a:lstStyle/>
          <a:p>
            <a:pPr algn="l">
              <a:lnSpc>
                <a:spcPts val="4900"/>
              </a:lnSpc>
            </a:pPr>
            <a:r>
              <a:rPr lang="en-US" sz="3500" dirty="0">
                <a:solidFill>
                  <a:srgbClr val="D82B1E"/>
                </a:solidFill>
                <a:latin typeface="TAN Headline"/>
                <a:ea typeface="TAN Headline"/>
                <a:cs typeface="TAN Headline"/>
                <a:sym typeface="TAN Headline"/>
              </a:rPr>
              <a:t>Analysis:</a:t>
            </a:r>
          </a:p>
        </p:txBody>
      </p:sp>
      <p:pic>
        <p:nvPicPr>
          <p:cNvPr id="22" name="Graphic 21" descr="Research with solid fill">
            <a:extLst>
              <a:ext uri="{FF2B5EF4-FFF2-40B4-BE49-F238E27FC236}">
                <a16:creationId xmlns:a16="http://schemas.microsoft.com/office/drawing/2014/main" id="{0EAC75BB-B42F-459E-B140-B6C196E52C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71555" y="269534"/>
            <a:ext cx="914400" cy="9144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674062-9C8A-9ECD-CDE6-A482FD885FCA}"/>
                  </a:ext>
                </a:extLst>
              </p:cNvPr>
              <p:cNvSpPr txBox="1"/>
              <p:nvPr/>
            </p:nvSpPr>
            <p:spPr>
              <a:xfrm>
                <a:off x="8991600" y="1485900"/>
                <a:ext cx="8839200" cy="7540526"/>
              </a:xfrm>
              <a:prstGeom prst="rect">
                <a:avLst/>
              </a:prstGeom>
              <a:noFill/>
            </p:spPr>
            <p:txBody>
              <a:bodyPr wrap="square" rtlCol="0">
                <a:spAutoFit/>
              </a:bodyPr>
              <a:lstStyle/>
              <a:p>
                <a:pPr marL="342900" indent="-342900">
                  <a:buFont typeface="Wingdings" panose="05000000000000000000" pitchFamily="2" charset="2"/>
                  <a:buChar char="q"/>
                </a:pPr>
                <a:r>
                  <a:rPr lang="en-US" sz="2400" spc="300" dirty="0">
                    <a:latin typeface="Antic Bold" panose="020B0604020202020204" charset="0"/>
                    <a:ea typeface="Antic Bold" panose="020B0604020202020204" charset="0"/>
                  </a:rPr>
                  <a:t>🔗 There is </a:t>
                </a:r>
                <a:r>
                  <a:rPr lang="en-US" sz="2400" b="1" spc="300" dirty="0">
                    <a:latin typeface="Antic Bold" panose="020B0604020202020204" charset="0"/>
                    <a:ea typeface="Antic Bold" panose="020B0604020202020204" charset="0"/>
                  </a:rPr>
                  <a:t>no significant correlation between runtime and rating</a:t>
                </a:r>
                <a:r>
                  <a:rPr lang="en-US" sz="2400" spc="300" dirty="0">
                    <a:latin typeface="Antic Bold" panose="020B0604020202020204" charset="0"/>
                    <a:ea typeface="Antic Bold" panose="020B0604020202020204" charset="0"/>
                  </a:rPr>
                  <a:t> in the dataset (</a:t>
                </a:r>
                <a14:m>
                  <m:oMath xmlns:m="http://schemas.openxmlformats.org/officeDocument/2006/math">
                    <m:r>
                      <a:rPr lang="en-US" sz="2400" i="1" spc="300">
                        <a:latin typeface="Cambria Math" panose="02040503050406030204" pitchFamily="18" charset="0"/>
                      </a:rPr>
                      <m:t>𝑟</m:t>
                    </m:r>
                    <m:r>
                      <a:rPr lang="en-US" sz="2400" spc="300">
                        <a:latin typeface="Cambria Math" panose="02040503050406030204" pitchFamily="18" charset="0"/>
                      </a:rPr>
                      <m:t>=0.042</m:t>
                    </m:r>
                  </m:oMath>
                </a14:m>
                <a:r>
                  <a:rPr lang="en-US" sz="2400" spc="300" dirty="0">
                    <a:latin typeface="Antic Bold" panose="020B0604020202020204" charset="0"/>
                    <a:ea typeface="Antic Bold" panose="020B0604020202020204" charset="0"/>
                  </a:rPr>
                  <a:t>), meaning longer movies don’t systematically get better or worse ratings.</a:t>
                </a:r>
              </a:p>
              <a:p>
                <a:pPr marL="342900" indent="-342900">
                  <a:buFont typeface="Wingdings" panose="05000000000000000000" pitchFamily="2" charset="2"/>
                  <a:buChar char="q"/>
                </a:pPr>
                <a:endParaRPr lang="en-US" sz="2400" spc="300" dirty="0">
                  <a:latin typeface="Antic Bold" panose="020B0604020202020204" charset="0"/>
                  <a:ea typeface="Antic Bold" panose="020B0604020202020204" charset="0"/>
                </a:endParaRPr>
              </a:p>
              <a:p>
                <a:pPr marL="342900" indent="-342900">
                  <a:buFont typeface="Wingdings" panose="05000000000000000000" pitchFamily="2" charset="2"/>
                  <a:buChar char="q"/>
                </a:pPr>
                <a:r>
                  <a:rPr lang="en-US" sz="2400" spc="300" dirty="0">
                    <a:latin typeface="Antic Bold" panose="020B0604020202020204" charset="0"/>
                    <a:ea typeface="Antic Bold" panose="020B0604020202020204" charset="0"/>
                  </a:rPr>
                  <a:t>⏳ RunTime and ReleaseYear also show </a:t>
                </a:r>
                <a:r>
                  <a:rPr lang="en-US" sz="2400" b="1" spc="300" dirty="0">
                    <a:latin typeface="Antic Bold" panose="020B0604020202020204" charset="0"/>
                    <a:ea typeface="Antic Bold" panose="020B0604020202020204" charset="0"/>
                  </a:rPr>
                  <a:t>very weak correlation</a:t>
                </a:r>
                <a:r>
                  <a:rPr lang="en-US" sz="2400" spc="300" dirty="0">
                    <a:latin typeface="Antic Bold" panose="020B0604020202020204" charset="0"/>
                    <a:ea typeface="Antic Bold" panose="020B0604020202020204" charset="0"/>
                  </a:rPr>
                  <a:t> (</a:t>
                </a:r>
                <a14:m>
                  <m:oMath xmlns:m="http://schemas.openxmlformats.org/officeDocument/2006/math">
                    <m:r>
                      <a:rPr lang="en-US" sz="2400" i="1" spc="300">
                        <a:latin typeface="Cambria Math" panose="02040503050406030204" pitchFamily="18" charset="0"/>
                      </a:rPr>
                      <m:t>𝑟</m:t>
                    </m:r>
                    <m:r>
                      <a:rPr lang="en-US" sz="2400" spc="300">
                        <a:latin typeface="Cambria Math" panose="02040503050406030204" pitchFamily="18" charset="0"/>
                      </a:rPr>
                      <m:t>=0.042</m:t>
                    </m:r>
                  </m:oMath>
                </a14:m>
                <a:r>
                  <a:rPr lang="en-US" sz="2400" spc="300" dirty="0">
                    <a:latin typeface="Antic Bold" panose="020B0604020202020204" charset="0"/>
                    <a:ea typeface="Antic Bold" panose="020B0604020202020204" charset="0"/>
                  </a:rPr>
                  <a:t>), indicating the typical movie length hasn’t changed much over decades in terms of its effect on ratings.</a:t>
                </a:r>
              </a:p>
              <a:p>
                <a:pPr marL="342900" indent="-342900">
                  <a:buFont typeface="Wingdings" panose="05000000000000000000" pitchFamily="2" charset="2"/>
                  <a:buChar char="q"/>
                </a:pPr>
                <a:endParaRPr lang="en-US" sz="2400" spc="300" dirty="0">
                  <a:latin typeface="Antic Bold" panose="020B0604020202020204" charset="0"/>
                  <a:ea typeface="Antic Bold" panose="020B0604020202020204" charset="0"/>
                </a:endParaRPr>
              </a:p>
              <a:p>
                <a:pPr marL="342900" indent="-342900">
                  <a:buFont typeface="Wingdings" panose="05000000000000000000" pitchFamily="2" charset="2"/>
                  <a:buChar char="q"/>
                </a:pPr>
                <a:r>
                  <a:rPr lang="en-US" sz="2400" spc="300" dirty="0">
                    <a:latin typeface="Antic Bold" panose="020B0604020202020204" charset="0"/>
                    <a:ea typeface="Antic Bold" panose="020B0604020202020204" charset="0"/>
                  </a:rPr>
                  <a:t>📉 </a:t>
                </a:r>
                <a:r>
                  <a:rPr lang="en-US" sz="2400" b="1" spc="300" dirty="0">
                    <a:latin typeface="Antic Bold" panose="020B0604020202020204" charset="0"/>
                    <a:ea typeface="Antic Bold" panose="020B0604020202020204" charset="0"/>
                  </a:rPr>
                  <a:t>Rating and ReleaseYear have a moderate negative correlation</a:t>
                </a:r>
                <a:r>
                  <a:rPr lang="en-US" sz="2400" spc="300" dirty="0">
                    <a:latin typeface="Antic Bold" panose="020B0604020202020204" charset="0"/>
                    <a:ea typeface="Antic Bold" panose="020B0604020202020204" charset="0"/>
                  </a:rPr>
                  <a:t> (</a:t>
                </a:r>
                <a14:m>
                  <m:oMath xmlns:m="http://schemas.openxmlformats.org/officeDocument/2006/math">
                    <m:r>
                      <a:rPr lang="en-US" sz="2400" i="1" spc="300">
                        <a:latin typeface="Cambria Math" panose="02040503050406030204" pitchFamily="18" charset="0"/>
                      </a:rPr>
                      <m:t>𝑟</m:t>
                    </m:r>
                    <m:r>
                      <a:rPr lang="en-US" sz="2400" spc="300">
                        <a:latin typeface="Cambria Math" panose="02040503050406030204" pitchFamily="18" charset="0"/>
                      </a:rPr>
                      <m:t>=−0.36</m:t>
                    </m:r>
                  </m:oMath>
                </a14:m>
                <a:r>
                  <a:rPr lang="en-US" sz="2400" spc="300" dirty="0">
                    <a:latin typeface="Antic Bold" panose="020B0604020202020204" charset="0"/>
                    <a:ea typeface="Antic Bold" panose="020B0604020202020204" charset="0"/>
                  </a:rPr>
                  <a:t>), suggesting that movies released more recently tend to receive lower average ratings, which aligns with the trend of declining movie ratings over the years.</a:t>
                </a:r>
              </a:p>
              <a:p>
                <a:pPr marL="342900" indent="-342900">
                  <a:buFont typeface="Wingdings" panose="05000000000000000000" pitchFamily="2" charset="2"/>
                  <a:buChar char="q"/>
                </a:pPr>
                <a:endParaRPr lang="en-US" sz="2400" spc="300" dirty="0">
                  <a:latin typeface="Antic Bold" panose="020B0604020202020204" charset="0"/>
                  <a:ea typeface="Antic Bold" panose="020B0604020202020204" charset="0"/>
                </a:endParaRPr>
              </a:p>
              <a:p>
                <a:pPr marL="342900" indent="-342900">
                  <a:buFont typeface="Wingdings" panose="05000000000000000000" pitchFamily="2" charset="2"/>
                  <a:buChar char="q"/>
                </a:pPr>
                <a:r>
                  <a:rPr lang="en-US" sz="2400" spc="300" dirty="0">
                    <a:latin typeface="Antic Bold" panose="020B0604020202020204" charset="0"/>
                    <a:ea typeface="Antic Bold" panose="020B0604020202020204" charset="0"/>
                  </a:rPr>
                  <a:t>💡 Overall, the ratings decline over time is the only notable relationship; other pairwise variables show minimal direct association.</a:t>
                </a:r>
              </a:p>
              <a:p>
                <a:endParaRPr lang="en-IN" sz="2800" spc="300" dirty="0">
                  <a:latin typeface="Antic Bold" panose="020B0604020202020204" charset="0"/>
                  <a:ea typeface="Antic Bold" panose="020B0604020202020204" charset="0"/>
                </a:endParaRPr>
              </a:p>
            </p:txBody>
          </p:sp>
        </mc:Choice>
        <mc:Fallback xmlns="">
          <p:sp>
            <p:nvSpPr>
              <p:cNvPr id="11" name="TextBox 10">
                <a:extLst>
                  <a:ext uri="{FF2B5EF4-FFF2-40B4-BE49-F238E27FC236}">
                    <a16:creationId xmlns:a16="http://schemas.microsoft.com/office/drawing/2014/main" id="{23674062-9C8A-9ECD-CDE6-A482FD885FCA}"/>
                  </a:ext>
                </a:extLst>
              </p:cNvPr>
              <p:cNvSpPr txBox="1">
                <a:spLocks noRot="1" noChangeAspect="1" noMove="1" noResize="1" noEditPoints="1" noAdjustHandles="1" noChangeArrowheads="1" noChangeShapeType="1" noTextEdit="1"/>
              </p:cNvSpPr>
              <p:nvPr/>
            </p:nvSpPr>
            <p:spPr>
              <a:xfrm>
                <a:off x="8991600" y="1485900"/>
                <a:ext cx="8839200" cy="7540526"/>
              </a:xfrm>
              <a:prstGeom prst="rect">
                <a:avLst/>
              </a:prstGeom>
              <a:blipFill>
                <a:blip r:embed="rId4"/>
                <a:stretch>
                  <a:fillRect l="-897" t="-647" r="-2276"/>
                </a:stretch>
              </a:blipFill>
            </p:spPr>
            <p:txBody>
              <a:bodyPr/>
              <a:lstStyle/>
              <a:p>
                <a:r>
                  <a:rPr lang="en-IN">
                    <a:noFill/>
                  </a:rPr>
                  <a:t> </a:t>
                </a:r>
              </a:p>
            </p:txBody>
          </p:sp>
        </mc:Fallback>
      </mc:AlternateContent>
      <p:pic>
        <p:nvPicPr>
          <p:cNvPr id="13" name="Picture 12">
            <a:extLst>
              <a:ext uri="{FF2B5EF4-FFF2-40B4-BE49-F238E27FC236}">
                <a16:creationId xmlns:a16="http://schemas.microsoft.com/office/drawing/2014/main" id="{8F4CDC14-6DBC-49D2-749D-5ACF0B593697}"/>
              </a:ext>
            </a:extLst>
          </p:cNvPr>
          <p:cNvPicPr>
            <a:picLocks noChangeAspect="1"/>
          </p:cNvPicPr>
          <p:nvPr/>
        </p:nvPicPr>
        <p:blipFill>
          <a:blip r:embed="rId5"/>
          <a:stretch>
            <a:fillRect/>
          </a:stretch>
        </p:blipFill>
        <p:spPr>
          <a:xfrm>
            <a:off x="697512" y="2330328"/>
            <a:ext cx="8001478" cy="5626343"/>
          </a:xfrm>
          <a:prstGeom prst="rect">
            <a:avLst/>
          </a:prstGeom>
          <a:ln w="38100">
            <a:solidFill>
              <a:srgbClr val="D53023"/>
            </a:solidFill>
          </a:ln>
        </p:spPr>
      </p:pic>
      <p:pic>
        <p:nvPicPr>
          <p:cNvPr id="5" name="Picture 4">
            <a:extLst>
              <a:ext uri="{FF2B5EF4-FFF2-40B4-BE49-F238E27FC236}">
                <a16:creationId xmlns:a16="http://schemas.microsoft.com/office/drawing/2014/main" id="{FB4EAB14-08E5-E297-B2A3-B68775DD4E8E}"/>
              </a:ext>
            </a:extLst>
          </p:cNvPr>
          <p:cNvPicPr>
            <a:picLocks noChangeAspect="1"/>
          </p:cNvPicPr>
          <p:nvPr/>
        </p:nvPicPr>
        <p:blipFill>
          <a:blip r:embed="rId6"/>
          <a:stretch>
            <a:fillRect/>
          </a:stretch>
        </p:blipFill>
        <p:spPr>
          <a:xfrm>
            <a:off x="16270049" y="9862653"/>
            <a:ext cx="2017951" cy="420660"/>
          </a:xfrm>
          <a:prstGeom prst="rect">
            <a:avLst/>
          </a:prstGeom>
        </p:spPr>
      </p:pic>
    </p:spTree>
    <p:extLst>
      <p:ext uri="{BB962C8B-B14F-4D97-AF65-F5344CB8AC3E}">
        <p14:creationId xmlns:p14="http://schemas.microsoft.com/office/powerpoint/2010/main" val="1521438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4"/>
          <p:cNvGrpSpPr/>
          <p:nvPr/>
        </p:nvGrpSpPr>
        <p:grpSpPr>
          <a:xfrm>
            <a:off x="0" y="41043"/>
            <a:ext cx="18288000" cy="1959909"/>
            <a:chOff x="0" y="-66307"/>
            <a:chExt cx="5011430" cy="516190"/>
          </a:xfrm>
        </p:grpSpPr>
        <p:sp>
          <p:nvSpPr>
            <p:cNvPr id="5" name="Freeform 5"/>
            <p:cNvSpPr/>
            <p:nvPr/>
          </p:nvSpPr>
          <p:spPr>
            <a:xfrm>
              <a:off x="0" y="-66307"/>
              <a:ext cx="5011430" cy="449883"/>
            </a:xfrm>
            <a:custGeom>
              <a:avLst/>
              <a:gdLst/>
              <a:ahLst/>
              <a:cxnLst/>
              <a:rect l="l" t="t" r="r" b="b"/>
              <a:pathLst>
                <a:path w="5011430" h="449883">
                  <a:moveTo>
                    <a:pt x="0" y="0"/>
                  </a:moveTo>
                  <a:lnTo>
                    <a:pt x="5011430" y="0"/>
                  </a:lnTo>
                  <a:lnTo>
                    <a:pt x="5011430" y="449883"/>
                  </a:lnTo>
                  <a:lnTo>
                    <a:pt x="0" y="449883"/>
                  </a:lnTo>
                  <a:close/>
                </a:path>
              </a:pathLst>
            </a:custGeom>
            <a:solidFill>
              <a:srgbClr val="D53023"/>
            </a:solidFill>
          </p:spPr>
          <p:txBody>
            <a:bodyPr/>
            <a:lstStyle/>
            <a:p>
              <a:endParaRPr lang="en-IN" dirty="0"/>
            </a:p>
          </p:txBody>
        </p:sp>
        <p:sp>
          <p:nvSpPr>
            <p:cNvPr id="6" name="TextBox 6"/>
            <p:cNvSpPr txBox="1"/>
            <p:nvPr/>
          </p:nvSpPr>
          <p:spPr>
            <a:xfrm>
              <a:off x="0" y="-28575"/>
              <a:ext cx="5011430" cy="478458"/>
            </a:xfrm>
            <a:prstGeom prst="rect">
              <a:avLst/>
            </a:prstGeom>
          </p:spPr>
          <p:txBody>
            <a:bodyPr lIns="50800" tIns="50800" rIns="50800" bIns="50800" rtlCol="0" anchor="ctr"/>
            <a:lstStyle/>
            <a:p>
              <a:pPr algn="ctr">
                <a:lnSpc>
                  <a:spcPts val="1960"/>
                </a:lnSpc>
              </a:pPr>
              <a:endParaRPr/>
            </a:p>
          </p:txBody>
        </p:sp>
      </p:grpSp>
      <p:sp>
        <p:nvSpPr>
          <p:cNvPr id="10" name="TextBox 10"/>
          <p:cNvSpPr txBox="1"/>
          <p:nvPr/>
        </p:nvSpPr>
        <p:spPr>
          <a:xfrm>
            <a:off x="1676400" y="1876121"/>
            <a:ext cx="15207557" cy="8125301"/>
          </a:xfrm>
          <a:prstGeom prst="rect">
            <a:avLst/>
          </a:prstGeom>
        </p:spPr>
        <p:txBody>
          <a:bodyPr wrap="square" lIns="0" tIns="0" rIns="0" bIns="0" rtlCol="0" anchor="t">
            <a:spAutoFit/>
          </a:bodyPr>
          <a:lstStyle/>
          <a:p>
            <a:pPr marL="342900" indent="-342900">
              <a:buFont typeface="Wingdings" panose="05000000000000000000" pitchFamily="2" charset="2"/>
              <a:buChar char="q"/>
            </a:pPr>
            <a:r>
              <a:rPr lang="en-US" sz="2400" spc="300" dirty="0">
                <a:latin typeface="Antic Bold" panose="020B0604020202020204" charset="0"/>
                <a:ea typeface="Antic Bold" panose="020B0604020202020204" charset="0"/>
              </a:rPr>
              <a:t>📉 </a:t>
            </a:r>
            <a:r>
              <a:rPr lang="en-US" sz="2400" b="1" spc="300" dirty="0">
                <a:latin typeface="Antic Bold" panose="020B0604020202020204" charset="0"/>
                <a:ea typeface="Antic Bold" panose="020B0604020202020204" charset="0"/>
              </a:rPr>
              <a:t>Ratings Decline</a:t>
            </a:r>
            <a:r>
              <a:rPr lang="en-US" sz="2400" spc="300" dirty="0">
                <a:latin typeface="Antic Bold" panose="020B0604020202020204" charset="0"/>
                <a:ea typeface="Antic Bold" panose="020B0604020202020204" charset="0"/>
              </a:rPr>
              <a:t>: Average movie ratings have steadily fallen from 4.3 (1950s) to 3.0 (2025), indicating shifting audience standards or critical fatigue.</a:t>
            </a:r>
          </a:p>
          <a:p>
            <a:pPr marL="342900" indent="-342900">
              <a:buFont typeface="Wingdings" panose="05000000000000000000" pitchFamily="2" charset="2"/>
              <a:buChar char="q"/>
            </a:pPr>
            <a:endParaRPr lang="en-US" sz="2400" spc="300" dirty="0">
              <a:latin typeface="Antic Bold" panose="020B0604020202020204" charset="0"/>
              <a:ea typeface="Antic Bold" panose="020B0604020202020204" charset="0"/>
            </a:endParaRPr>
          </a:p>
          <a:p>
            <a:pPr marL="342900" indent="-342900">
              <a:buFont typeface="Wingdings" panose="05000000000000000000" pitchFamily="2" charset="2"/>
              <a:buChar char="q"/>
            </a:pPr>
            <a:r>
              <a:rPr lang="en-US" sz="2400" spc="300" dirty="0">
                <a:latin typeface="Antic Bold" panose="020B0604020202020204" charset="0"/>
                <a:ea typeface="Antic Bold" panose="020B0604020202020204" charset="0"/>
              </a:rPr>
              <a:t>⏱️ </a:t>
            </a:r>
            <a:r>
              <a:rPr lang="en-US" sz="2400" b="1" spc="300" dirty="0">
                <a:latin typeface="Antic Bold" panose="020B0604020202020204" charset="0"/>
                <a:ea typeface="Antic Bold" panose="020B0604020202020204" charset="0"/>
              </a:rPr>
              <a:t>Runtime Stabilization</a:t>
            </a:r>
            <a:r>
              <a:rPr lang="en-US" sz="2400" spc="300" dirty="0">
                <a:latin typeface="Antic Bold" panose="020B0604020202020204" charset="0"/>
                <a:ea typeface="Antic Bold" panose="020B0604020202020204" charset="0"/>
              </a:rPr>
              <a:t>: Movie lengths were highly volatile before 2000 but have now stabilized around 130-150 minutes, reflecting industry standardization.</a:t>
            </a:r>
          </a:p>
          <a:p>
            <a:pPr marL="342900" indent="-342900">
              <a:buFont typeface="Wingdings" panose="05000000000000000000" pitchFamily="2" charset="2"/>
              <a:buChar char="q"/>
            </a:pPr>
            <a:endParaRPr lang="en-US" sz="2400" spc="300" dirty="0">
              <a:latin typeface="Antic Bold" panose="020B0604020202020204" charset="0"/>
              <a:ea typeface="Antic Bold" panose="020B0604020202020204" charset="0"/>
            </a:endParaRPr>
          </a:p>
          <a:p>
            <a:pPr marL="342900" indent="-342900">
              <a:buFont typeface="Wingdings" panose="05000000000000000000" pitchFamily="2" charset="2"/>
              <a:buChar char="q"/>
            </a:pPr>
            <a:r>
              <a:rPr lang="en-US" sz="2400" spc="300" dirty="0">
                <a:latin typeface="Antic Bold" panose="020B0604020202020204" charset="0"/>
                <a:ea typeface="Antic Bold" panose="020B0604020202020204" charset="0"/>
              </a:rPr>
              <a:t>🔗 </a:t>
            </a:r>
            <a:r>
              <a:rPr lang="en-US" sz="2400" b="1" spc="300" dirty="0">
                <a:latin typeface="Antic Bold" panose="020B0604020202020204" charset="0"/>
                <a:ea typeface="Antic Bold" panose="020B0604020202020204" charset="0"/>
              </a:rPr>
              <a:t>Weak Runtime-Rating Link</a:t>
            </a:r>
            <a:r>
              <a:rPr lang="en-US" sz="2400" spc="300" dirty="0">
                <a:latin typeface="Antic Bold" panose="020B0604020202020204" charset="0"/>
                <a:ea typeface="Antic Bold" panose="020B0604020202020204" charset="0"/>
              </a:rPr>
              <a:t>: There is virtually no correlation (r=0.042) between film length and audience ratings, proving longer films don't guarantee better reception.</a:t>
            </a:r>
          </a:p>
          <a:p>
            <a:pPr marL="342900" indent="-342900">
              <a:buFont typeface="Wingdings" panose="05000000000000000000" pitchFamily="2" charset="2"/>
              <a:buChar char="q"/>
            </a:pPr>
            <a:endParaRPr lang="en-US" sz="2400" spc="300" dirty="0">
              <a:latin typeface="Antic Bold" panose="020B0604020202020204" charset="0"/>
              <a:ea typeface="Antic Bold" panose="020B0604020202020204" charset="0"/>
            </a:endParaRPr>
          </a:p>
          <a:p>
            <a:pPr marL="342900" indent="-342900">
              <a:buFont typeface="Wingdings" panose="05000000000000000000" pitchFamily="2" charset="2"/>
              <a:buChar char="q"/>
            </a:pPr>
            <a:r>
              <a:rPr lang="en-US" sz="2400" spc="300" dirty="0">
                <a:latin typeface="Antic Bold" panose="020B0604020202020204" charset="0"/>
                <a:ea typeface="Antic Bold" panose="020B0604020202020204" charset="0"/>
              </a:rPr>
              <a:t>📊 </a:t>
            </a:r>
            <a:r>
              <a:rPr lang="en-US" sz="2400" b="1" spc="300" dirty="0">
                <a:latin typeface="Antic Bold" panose="020B0604020202020204" charset="0"/>
                <a:ea typeface="Antic Bold" panose="020B0604020202020204" charset="0"/>
              </a:rPr>
              <a:t>Recency Effect</a:t>
            </a:r>
            <a:r>
              <a:rPr lang="en-US" sz="2400" spc="300" dirty="0">
                <a:latin typeface="Antic Bold" panose="020B0604020202020204" charset="0"/>
                <a:ea typeface="Antic Bold" panose="020B0604020202020204" charset="0"/>
              </a:rPr>
              <a:t>: Newer films receive lower ratings (r=-0.36 with release year), suggesting either changing viewer expectations or improved rating transparency over time.</a:t>
            </a:r>
          </a:p>
          <a:p>
            <a:pPr marL="342900" indent="-342900">
              <a:buFont typeface="Wingdings" panose="05000000000000000000" pitchFamily="2" charset="2"/>
              <a:buChar char="q"/>
            </a:pPr>
            <a:endParaRPr lang="en-US" sz="2400" spc="300" dirty="0">
              <a:latin typeface="Antic Bold" panose="020B0604020202020204" charset="0"/>
              <a:ea typeface="Antic Bold" panose="020B0604020202020204" charset="0"/>
            </a:endParaRPr>
          </a:p>
          <a:p>
            <a:pPr marL="342900" indent="-342900">
              <a:buFont typeface="Wingdings" panose="05000000000000000000" pitchFamily="2" charset="2"/>
              <a:buChar char="q"/>
            </a:pPr>
            <a:r>
              <a:rPr lang="en-US" sz="2400" spc="300" dirty="0">
                <a:latin typeface="Antic Bold" panose="020B0604020202020204" charset="0"/>
                <a:ea typeface="Antic Bold" panose="020B0604020202020204" charset="0"/>
              </a:rPr>
              <a:t>🏆 </a:t>
            </a:r>
            <a:r>
              <a:rPr lang="en-US" sz="2400" b="1" spc="300" dirty="0">
                <a:latin typeface="Antic Bold" panose="020B0604020202020204" charset="0"/>
                <a:ea typeface="Antic Bold" panose="020B0604020202020204" charset="0"/>
              </a:rPr>
              <a:t>Studio &amp; Director Hierarchy</a:t>
            </a:r>
            <a:r>
              <a:rPr lang="en-US" sz="2400" spc="300" dirty="0">
                <a:latin typeface="Antic Bold" panose="020B0604020202020204" charset="0"/>
                <a:ea typeface="Antic Bold" panose="020B0604020202020204" charset="0"/>
              </a:rPr>
              <a:t>: Top studios (Satyajit Ray Productions) and prolific directors (Mani Ratnam, Satyajit Ray) set quality benchmarks, but output doesn't correlate with ratings.</a:t>
            </a:r>
          </a:p>
          <a:p>
            <a:pPr marL="342900" indent="-342900">
              <a:buFont typeface="Wingdings" panose="05000000000000000000" pitchFamily="2" charset="2"/>
              <a:buChar char="q"/>
            </a:pPr>
            <a:endParaRPr lang="en-US" sz="2400" spc="300" dirty="0">
              <a:latin typeface="Antic Bold" panose="020B0604020202020204" charset="0"/>
              <a:ea typeface="Antic Bold" panose="020B0604020202020204" charset="0"/>
            </a:endParaRPr>
          </a:p>
          <a:p>
            <a:pPr marL="342900" indent="-342900">
              <a:buFont typeface="Wingdings" panose="05000000000000000000" pitchFamily="2" charset="2"/>
              <a:buChar char="q"/>
            </a:pPr>
            <a:r>
              <a:rPr lang="en-US" sz="2400" spc="300" dirty="0">
                <a:latin typeface="Antic Bold" panose="020B0604020202020204" charset="0"/>
                <a:ea typeface="Antic Bold" panose="020B0604020202020204" charset="0"/>
              </a:rPr>
              <a:t>🎬 </a:t>
            </a:r>
            <a:r>
              <a:rPr lang="en-US" sz="2400" b="1" spc="300" dirty="0">
                <a:latin typeface="Antic Bold" panose="020B0604020202020204" charset="0"/>
                <a:ea typeface="Antic Bold" panose="020B0604020202020204" charset="0"/>
              </a:rPr>
              <a:t>Quality Over Quantity</a:t>
            </a:r>
            <a:r>
              <a:rPr lang="en-US" sz="2400" spc="300" dirty="0">
                <a:latin typeface="Antic Bold" panose="020B0604020202020204" charset="0"/>
                <a:ea typeface="Antic Bold" panose="020B0604020202020204" charset="0"/>
              </a:rPr>
              <a:t>: Success in cinema depends on storytelling innovation and content quality rather than production volume or extended runtimes.</a:t>
            </a:r>
          </a:p>
          <a:p>
            <a:pPr marL="342900" indent="-342900">
              <a:buFont typeface="Wingdings" panose="05000000000000000000" pitchFamily="2" charset="2"/>
              <a:buChar char="q"/>
            </a:pPr>
            <a:endParaRPr lang="en-US" sz="2400" spc="300" dirty="0">
              <a:latin typeface="Antic Bold" panose="020B0604020202020204" charset="0"/>
              <a:ea typeface="Antic Bold" panose="020B0604020202020204" charset="0"/>
            </a:endParaRPr>
          </a:p>
          <a:p>
            <a:pPr marL="342900" indent="-342900">
              <a:buFont typeface="Wingdings" panose="05000000000000000000" pitchFamily="2" charset="2"/>
              <a:buChar char="q"/>
            </a:pPr>
            <a:r>
              <a:rPr lang="en-US" sz="2400" spc="300" dirty="0">
                <a:latin typeface="Antic Bold" panose="020B0604020202020204" charset="0"/>
                <a:ea typeface="Antic Bold" panose="020B0604020202020204" charset="0"/>
              </a:rPr>
              <a:t>💡 </a:t>
            </a:r>
            <a:r>
              <a:rPr lang="en-US" sz="2400" b="1" spc="300" dirty="0">
                <a:latin typeface="Antic Bold" panose="020B0604020202020204" charset="0"/>
                <a:ea typeface="Antic Bold" panose="020B0604020202020204" charset="0"/>
              </a:rPr>
              <a:t>Industry Insight</a:t>
            </a:r>
            <a:r>
              <a:rPr lang="en-US" sz="2400" spc="300" dirty="0">
                <a:latin typeface="Antic Bold" panose="020B0604020202020204" charset="0"/>
                <a:ea typeface="Antic Bold" panose="020B0604020202020204" charset="0"/>
              </a:rPr>
              <a:t>: The film industry must balance standardized practices with creative differentiation to maintain audience engagement in an evolving media landscape.</a:t>
            </a:r>
          </a:p>
        </p:txBody>
      </p:sp>
      <p:sp>
        <p:nvSpPr>
          <p:cNvPr id="11" name="TextBox 11"/>
          <p:cNvSpPr txBox="1"/>
          <p:nvPr/>
        </p:nvSpPr>
        <p:spPr>
          <a:xfrm>
            <a:off x="5920954" y="311235"/>
            <a:ext cx="6446091" cy="1167765"/>
          </a:xfrm>
          <a:prstGeom prst="rect">
            <a:avLst/>
          </a:prstGeom>
        </p:spPr>
        <p:txBody>
          <a:bodyPr lIns="0" tIns="0" rIns="0" bIns="0" rtlCol="0" anchor="t">
            <a:spAutoFit/>
          </a:bodyPr>
          <a:lstStyle/>
          <a:p>
            <a:pPr algn="ctr">
              <a:lnSpc>
                <a:spcPts val="9660"/>
              </a:lnSpc>
            </a:pPr>
            <a:r>
              <a:rPr lang="en-US" sz="6900" dirty="0">
                <a:solidFill>
                  <a:srgbClr val="FFFFFF"/>
                </a:solidFill>
                <a:latin typeface="TAN Headline"/>
                <a:ea typeface="TAN Headline"/>
                <a:cs typeface="TAN Headline"/>
                <a:sym typeface="TAN Headline"/>
              </a:rPr>
              <a:t>Conclusion</a:t>
            </a:r>
          </a:p>
        </p:txBody>
      </p:sp>
      <p:pic>
        <p:nvPicPr>
          <p:cNvPr id="2" name="Picture 1">
            <a:extLst>
              <a:ext uri="{FF2B5EF4-FFF2-40B4-BE49-F238E27FC236}">
                <a16:creationId xmlns:a16="http://schemas.microsoft.com/office/drawing/2014/main" id="{0677A75D-3191-5611-734C-00272B3BECFB}"/>
              </a:ext>
            </a:extLst>
          </p:cNvPr>
          <p:cNvPicPr>
            <a:picLocks noChangeAspect="1"/>
          </p:cNvPicPr>
          <p:nvPr/>
        </p:nvPicPr>
        <p:blipFill>
          <a:blip r:embed="rId2"/>
          <a:stretch>
            <a:fillRect/>
          </a:stretch>
        </p:blipFill>
        <p:spPr>
          <a:xfrm>
            <a:off x="16238094" y="9791092"/>
            <a:ext cx="2017951" cy="4206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EDFA"/>
        </a:solidFill>
        <a:effectLst/>
      </p:bgPr>
    </p:bg>
    <p:spTree>
      <p:nvGrpSpPr>
        <p:cNvPr id="1" name=""/>
        <p:cNvGrpSpPr/>
        <p:nvPr/>
      </p:nvGrpSpPr>
      <p:grpSpPr>
        <a:xfrm>
          <a:off x="0" y="0"/>
          <a:ext cx="0" cy="0"/>
          <a:chOff x="0" y="0"/>
          <a:chExt cx="0" cy="0"/>
        </a:xfrm>
      </p:grpSpPr>
      <p:grpSp>
        <p:nvGrpSpPr>
          <p:cNvPr id="2" name="Group 2"/>
          <p:cNvGrpSpPr/>
          <p:nvPr/>
        </p:nvGrpSpPr>
        <p:grpSpPr>
          <a:xfrm>
            <a:off x="2340237" y="2171208"/>
            <a:ext cx="13607527" cy="5944585"/>
            <a:chOff x="0" y="0"/>
            <a:chExt cx="3583875" cy="1565652"/>
          </a:xfrm>
        </p:grpSpPr>
        <p:sp>
          <p:nvSpPr>
            <p:cNvPr id="3" name="Freeform 3"/>
            <p:cNvSpPr/>
            <p:nvPr/>
          </p:nvSpPr>
          <p:spPr>
            <a:xfrm>
              <a:off x="0" y="0"/>
              <a:ext cx="3583875" cy="1565652"/>
            </a:xfrm>
            <a:custGeom>
              <a:avLst/>
              <a:gdLst/>
              <a:ahLst/>
              <a:cxnLst/>
              <a:rect l="l" t="t" r="r" b="b"/>
              <a:pathLst>
                <a:path w="3583875" h="1565652">
                  <a:moveTo>
                    <a:pt x="0" y="0"/>
                  </a:moveTo>
                  <a:lnTo>
                    <a:pt x="3583875" y="0"/>
                  </a:lnTo>
                  <a:lnTo>
                    <a:pt x="3583875" y="1565652"/>
                  </a:lnTo>
                  <a:lnTo>
                    <a:pt x="0" y="1565652"/>
                  </a:lnTo>
                  <a:close/>
                </a:path>
              </a:pathLst>
            </a:custGeom>
            <a:solidFill>
              <a:srgbClr val="FFFFFF"/>
            </a:solidFill>
          </p:spPr>
          <p:txBody>
            <a:bodyPr/>
            <a:lstStyle/>
            <a:p>
              <a:endParaRPr lang="en-IN"/>
            </a:p>
          </p:txBody>
        </p:sp>
        <p:sp>
          <p:nvSpPr>
            <p:cNvPr id="4" name="TextBox 4"/>
            <p:cNvSpPr txBox="1"/>
            <p:nvPr/>
          </p:nvSpPr>
          <p:spPr>
            <a:xfrm>
              <a:off x="0" y="-28575"/>
              <a:ext cx="3583875" cy="1594227"/>
            </a:xfrm>
            <a:prstGeom prst="rect">
              <a:avLst/>
            </a:prstGeom>
          </p:spPr>
          <p:txBody>
            <a:bodyPr lIns="50800" tIns="50800" rIns="50800" bIns="50800" rtlCol="0" anchor="ctr"/>
            <a:lstStyle/>
            <a:p>
              <a:pPr algn="ctr">
                <a:lnSpc>
                  <a:spcPts val="1960"/>
                </a:lnSpc>
              </a:pPr>
              <a:endParaRPr/>
            </a:p>
          </p:txBody>
        </p:sp>
      </p:grpSp>
      <p:sp>
        <p:nvSpPr>
          <p:cNvPr id="5" name="Freeform 5"/>
          <p:cNvSpPr/>
          <p:nvPr/>
        </p:nvSpPr>
        <p:spPr>
          <a:xfrm rot="1079160">
            <a:off x="7263581" y="7631881"/>
            <a:ext cx="3760839" cy="4114800"/>
          </a:xfrm>
          <a:custGeom>
            <a:avLst/>
            <a:gdLst/>
            <a:ahLst/>
            <a:cxnLst/>
            <a:rect l="l" t="t" r="r" b="b"/>
            <a:pathLst>
              <a:path w="3760839" h="4114800">
                <a:moveTo>
                  <a:pt x="0" y="0"/>
                </a:moveTo>
                <a:lnTo>
                  <a:pt x="3760838" y="0"/>
                </a:lnTo>
                <a:lnTo>
                  <a:pt x="376083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4670560" y="3553147"/>
            <a:ext cx="8946880" cy="3637905"/>
          </a:xfrm>
          <a:prstGeom prst="rect">
            <a:avLst/>
          </a:prstGeom>
        </p:spPr>
        <p:txBody>
          <a:bodyPr lIns="0" tIns="0" rIns="0" bIns="0" rtlCol="0" anchor="t">
            <a:spAutoFit/>
          </a:bodyPr>
          <a:lstStyle/>
          <a:p>
            <a:pPr algn="ctr">
              <a:lnSpc>
                <a:spcPts val="12651"/>
              </a:lnSpc>
            </a:pPr>
            <a:r>
              <a:rPr lang="en-US" sz="14542">
                <a:solidFill>
                  <a:srgbClr val="000000"/>
                </a:solidFill>
                <a:latin typeface="TAN Headline"/>
                <a:ea typeface="TAN Headline"/>
                <a:cs typeface="TAN Headline"/>
                <a:sym typeface="TAN Headline"/>
              </a:rPr>
              <a:t>the</a:t>
            </a:r>
          </a:p>
          <a:p>
            <a:pPr algn="ctr">
              <a:lnSpc>
                <a:spcPts val="17160"/>
              </a:lnSpc>
            </a:pPr>
            <a:r>
              <a:rPr lang="en-US" sz="14542">
                <a:solidFill>
                  <a:srgbClr val="000000"/>
                </a:solidFill>
                <a:latin typeface="TAN Headline"/>
                <a:ea typeface="TAN Headline"/>
                <a:cs typeface="TAN Headline"/>
                <a:sym typeface="TAN Headline"/>
              </a:rPr>
              <a:t>end</a:t>
            </a:r>
          </a:p>
        </p:txBody>
      </p:sp>
      <p:sp>
        <p:nvSpPr>
          <p:cNvPr id="7" name="Freeform 7"/>
          <p:cNvSpPr/>
          <p:nvPr/>
        </p:nvSpPr>
        <p:spPr>
          <a:xfrm rot="-1436891">
            <a:off x="-57322" y="6455483"/>
            <a:ext cx="4167216" cy="3646314"/>
          </a:xfrm>
          <a:custGeom>
            <a:avLst/>
            <a:gdLst/>
            <a:ahLst/>
            <a:cxnLst/>
            <a:rect l="l" t="t" r="r" b="b"/>
            <a:pathLst>
              <a:path w="4167216" h="3646314">
                <a:moveTo>
                  <a:pt x="0" y="0"/>
                </a:moveTo>
                <a:lnTo>
                  <a:pt x="4167216" y="0"/>
                </a:lnTo>
                <a:lnTo>
                  <a:pt x="4167216" y="3646314"/>
                </a:lnTo>
                <a:lnTo>
                  <a:pt x="0" y="36463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rot="1952308">
            <a:off x="14121375" y="493021"/>
            <a:ext cx="4415125" cy="3162333"/>
          </a:xfrm>
          <a:custGeom>
            <a:avLst/>
            <a:gdLst/>
            <a:ahLst/>
            <a:cxnLst/>
            <a:rect l="l" t="t" r="r" b="b"/>
            <a:pathLst>
              <a:path w="4415125" h="3162333">
                <a:moveTo>
                  <a:pt x="0" y="0"/>
                </a:moveTo>
                <a:lnTo>
                  <a:pt x="4415125" y="0"/>
                </a:lnTo>
                <a:lnTo>
                  <a:pt x="4415125" y="3162333"/>
                </a:lnTo>
                <a:lnTo>
                  <a:pt x="0" y="3162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308957" y="-222363"/>
            <a:ext cx="5746837" cy="4816894"/>
          </a:xfrm>
          <a:custGeom>
            <a:avLst/>
            <a:gdLst/>
            <a:ahLst/>
            <a:cxnLst/>
            <a:rect l="l" t="t" r="r" b="b"/>
            <a:pathLst>
              <a:path w="5746837" h="4816894">
                <a:moveTo>
                  <a:pt x="0" y="0"/>
                </a:moveTo>
                <a:lnTo>
                  <a:pt x="5746837" y="0"/>
                </a:lnTo>
                <a:lnTo>
                  <a:pt x="5746837" y="4816894"/>
                </a:lnTo>
                <a:lnTo>
                  <a:pt x="0" y="4816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14863375" y="5943901"/>
            <a:ext cx="4177060" cy="4669478"/>
          </a:xfrm>
          <a:custGeom>
            <a:avLst/>
            <a:gdLst/>
            <a:ahLst/>
            <a:cxnLst/>
            <a:rect l="l" t="t" r="r" b="b"/>
            <a:pathLst>
              <a:path w="4177060" h="4669478">
                <a:moveTo>
                  <a:pt x="0" y="0"/>
                </a:moveTo>
                <a:lnTo>
                  <a:pt x="4177060" y="0"/>
                </a:lnTo>
                <a:lnTo>
                  <a:pt x="4177060" y="4669478"/>
                </a:lnTo>
                <a:lnTo>
                  <a:pt x="0" y="46694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Freeform 11"/>
          <p:cNvSpPr/>
          <p:nvPr/>
        </p:nvSpPr>
        <p:spPr>
          <a:xfrm>
            <a:off x="7237710" y="-740780"/>
            <a:ext cx="3515591" cy="2486481"/>
          </a:xfrm>
          <a:custGeom>
            <a:avLst/>
            <a:gdLst/>
            <a:ahLst/>
            <a:cxnLst/>
            <a:rect l="l" t="t" r="r" b="b"/>
            <a:pathLst>
              <a:path w="3515591" h="2486481">
                <a:moveTo>
                  <a:pt x="0" y="0"/>
                </a:moveTo>
                <a:lnTo>
                  <a:pt x="3515590" y="0"/>
                </a:lnTo>
                <a:lnTo>
                  <a:pt x="3515590" y="2486482"/>
                </a:lnTo>
                <a:lnTo>
                  <a:pt x="0" y="248648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33F83BB-E32F-FBCF-87C6-64EC7C3F73C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FB5BCA5-1225-41DD-811C-912238FEE268}"/>
              </a:ext>
            </a:extLst>
          </p:cNvPr>
          <p:cNvGrpSpPr/>
          <p:nvPr/>
        </p:nvGrpSpPr>
        <p:grpSpPr>
          <a:xfrm>
            <a:off x="0" y="67575"/>
            <a:ext cx="18288000" cy="1955983"/>
            <a:chOff x="0" y="-232505"/>
            <a:chExt cx="5011430" cy="682388"/>
          </a:xfrm>
        </p:grpSpPr>
        <p:sp>
          <p:nvSpPr>
            <p:cNvPr id="3" name="Freeform 3">
              <a:extLst>
                <a:ext uri="{FF2B5EF4-FFF2-40B4-BE49-F238E27FC236}">
                  <a16:creationId xmlns:a16="http://schemas.microsoft.com/office/drawing/2014/main" id="{DDEB5B5A-AFA7-8B41-CC45-635112F23F18}"/>
                </a:ext>
              </a:extLst>
            </p:cNvPr>
            <p:cNvSpPr/>
            <p:nvPr/>
          </p:nvSpPr>
          <p:spPr>
            <a:xfrm>
              <a:off x="0" y="-232505"/>
              <a:ext cx="5011430" cy="449883"/>
            </a:xfrm>
            <a:custGeom>
              <a:avLst/>
              <a:gdLst/>
              <a:ahLst/>
              <a:cxnLst/>
              <a:rect l="l" t="t" r="r" b="b"/>
              <a:pathLst>
                <a:path w="5011430" h="449883">
                  <a:moveTo>
                    <a:pt x="0" y="0"/>
                  </a:moveTo>
                  <a:lnTo>
                    <a:pt x="5011430" y="0"/>
                  </a:lnTo>
                  <a:lnTo>
                    <a:pt x="5011430" y="449883"/>
                  </a:lnTo>
                  <a:lnTo>
                    <a:pt x="0" y="449883"/>
                  </a:lnTo>
                  <a:close/>
                </a:path>
              </a:pathLst>
            </a:custGeom>
            <a:solidFill>
              <a:srgbClr val="D53023"/>
            </a:solidFill>
          </p:spPr>
          <p:txBody>
            <a:bodyPr/>
            <a:lstStyle/>
            <a:p>
              <a:endParaRPr lang="en-IN" dirty="0"/>
            </a:p>
          </p:txBody>
        </p:sp>
        <p:sp>
          <p:nvSpPr>
            <p:cNvPr id="4" name="TextBox 4">
              <a:extLst>
                <a:ext uri="{FF2B5EF4-FFF2-40B4-BE49-F238E27FC236}">
                  <a16:creationId xmlns:a16="http://schemas.microsoft.com/office/drawing/2014/main" id="{E44EB81C-77CA-F8DC-682D-56DDEBA9C27A}"/>
                </a:ext>
              </a:extLst>
            </p:cNvPr>
            <p:cNvSpPr txBox="1"/>
            <p:nvPr/>
          </p:nvSpPr>
          <p:spPr>
            <a:xfrm>
              <a:off x="0" y="-28575"/>
              <a:ext cx="5011430" cy="478458"/>
            </a:xfrm>
            <a:prstGeom prst="rect">
              <a:avLst/>
            </a:prstGeom>
          </p:spPr>
          <p:txBody>
            <a:bodyPr lIns="50800" tIns="50800" rIns="50800" bIns="50800" rtlCol="0" anchor="ctr"/>
            <a:lstStyle/>
            <a:p>
              <a:pPr algn="ctr">
                <a:lnSpc>
                  <a:spcPts val="1960"/>
                </a:lnSpc>
              </a:pPr>
              <a:endParaRPr/>
            </a:p>
          </p:txBody>
        </p:sp>
      </p:grpSp>
      <p:sp>
        <p:nvSpPr>
          <p:cNvPr id="11" name="TextBox 11">
            <a:extLst>
              <a:ext uri="{FF2B5EF4-FFF2-40B4-BE49-F238E27FC236}">
                <a16:creationId xmlns:a16="http://schemas.microsoft.com/office/drawing/2014/main" id="{7382103C-C49E-04FB-8BB1-8B229D28F3A4}"/>
              </a:ext>
            </a:extLst>
          </p:cNvPr>
          <p:cNvSpPr txBox="1"/>
          <p:nvPr/>
        </p:nvSpPr>
        <p:spPr>
          <a:xfrm>
            <a:off x="7467601" y="130610"/>
            <a:ext cx="3886200" cy="1167765"/>
          </a:xfrm>
          <a:prstGeom prst="rect">
            <a:avLst/>
          </a:prstGeom>
        </p:spPr>
        <p:txBody>
          <a:bodyPr wrap="square" lIns="0" tIns="0" rIns="0" bIns="0" rtlCol="0" anchor="t">
            <a:spAutoFit/>
          </a:bodyPr>
          <a:lstStyle/>
          <a:p>
            <a:pPr algn="l">
              <a:lnSpc>
                <a:spcPts val="9660"/>
              </a:lnSpc>
            </a:pPr>
            <a:r>
              <a:rPr lang="en-US" sz="6900" dirty="0">
                <a:solidFill>
                  <a:srgbClr val="FFFFFF"/>
                </a:solidFill>
                <a:latin typeface="TAN Headline"/>
                <a:ea typeface="TAN Headline"/>
                <a:cs typeface="TAN Headline"/>
                <a:sym typeface="TAN Headline"/>
              </a:rPr>
              <a:t>INDEX</a:t>
            </a:r>
          </a:p>
        </p:txBody>
      </p:sp>
      <p:pic>
        <p:nvPicPr>
          <p:cNvPr id="16" name="Picture 15">
            <a:extLst>
              <a:ext uri="{FF2B5EF4-FFF2-40B4-BE49-F238E27FC236}">
                <a16:creationId xmlns:a16="http://schemas.microsoft.com/office/drawing/2014/main" id="{21EE3634-794B-E86B-CEC4-1186D5130882}"/>
              </a:ext>
            </a:extLst>
          </p:cNvPr>
          <p:cNvPicPr>
            <a:picLocks noChangeAspect="1"/>
          </p:cNvPicPr>
          <p:nvPr/>
        </p:nvPicPr>
        <p:blipFill>
          <a:blip r:embed="rId2"/>
          <a:stretch>
            <a:fillRect/>
          </a:stretch>
        </p:blipFill>
        <p:spPr>
          <a:xfrm>
            <a:off x="16154400" y="9812388"/>
            <a:ext cx="2019404" cy="425472"/>
          </a:xfrm>
          <a:prstGeom prst="rect">
            <a:avLst/>
          </a:prstGeom>
        </p:spPr>
      </p:pic>
      <p:sp>
        <p:nvSpPr>
          <p:cNvPr id="8" name="TextBox 7">
            <a:extLst>
              <a:ext uri="{FF2B5EF4-FFF2-40B4-BE49-F238E27FC236}">
                <a16:creationId xmlns:a16="http://schemas.microsoft.com/office/drawing/2014/main" id="{A190C2E1-87F7-F0AE-9A06-3B56302CE86C}"/>
              </a:ext>
            </a:extLst>
          </p:cNvPr>
          <p:cNvSpPr txBox="1"/>
          <p:nvPr/>
        </p:nvSpPr>
        <p:spPr>
          <a:xfrm>
            <a:off x="1104901" y="1562100"/>
            <a:ext cx="16611600" cy="9325630"/>
          </a:xfrm>
          <a:prstGeom prst="rect">
            <a:avLst/>
          </a:prstGeom>
          <a:noFill/>
        </p:spPr>
        <p:txBody>
          <a:bodyPr wrap="square" rtlCol="0">
            <a:spAutoFit/>
          </a:bodyPr>
          <a:lstStyle/>
          <a:p>
            <a:pPr marL="285750" indent="-285750">
              <a:buFont typeface="Wingdings" panose="05000000000000000000" pitchFamily="2" charset="2"/>
              <a:buChar char="Ø"/>
            </a:pPr>
            <a:r>
              <a:rPr lang="en-IN" sz="2400" spc="300" dirty="0">
                <a:latin typeface="Antic Bold" panose="020B0604020202020204" charset="0"/>
                <a:ea typeface="Antic Bold" panose="020B0604020202020204" charset="0"/>
              </a:rPr>
              <a:t>Why Movie Data Matters</a:t>
            </a:r>
          </a:p>
          <a:p>
            <a:pPr marL="285750" indent="-285750">
              <a:buFont typeface="Wingdings" panose="05000000000000000000" pitchFamily="2" charset="2"/>
              <a:buChar char="Ø"/>
            </a:pPr>
            <a:endParaRPr lang="en-IN" sz="2400" spc="300" dirty="0">
              <a:latin typeface="Antic Bold" panose="020B0604020202020204" charset="0"/>
              <a:ea typeface="Antic Bold" panose="020B0604020202020204" charset="0"/>
            </a:endParaRPr>
          </a:p>
          <a:p>
            <a:pPr marL="285750" indent="-285750">
              <a:buFont typeface="Wingdings" panose="05000000000000000000" pitchFamily="2" charset="2"/>
              <a:buChar char="Ø"/>
            </a:pPr>
            <a:r>
              <a:rPr lang="en-IN" sz="2400" spc="300" dirty="0">
                <a:latin typeface="Antic Bold" panose="020B0604020202020204" charset="0"/>
                <a:ea typeface="Antic Bold" panose="020B0604020202020204" charset="0"/>
              </a:rPr>
              <a:t>Business Objectives</a:t>
            </a:r>
          </a:p>
          <a:p>
            <a:pPr marL="285750" indent="-285750">
              <a:buFont typeface="Wingdings" panose="05000000000000000000" pitchFamily="2" charset="2"/>
              <a:buChar char="Ø"/>
            </a:pPr>
            <a:endParaRPr lang="en-IN" sz="2400" spc="300" dirty="0">
              <a:latin typeface="Antic Bold" panose="020B0604020202020204" charset="0"/>
              <a:ea typeface="Antic Bold" panose="020B0604020202020204" charset="0"/>
            </a:endParaRPr>
          </a:p>
          <a:p>
            <a:pPr marL="285750" indent="-285750">
              <a:buFont typeface="Wingdings" panose="05000000000000000000" pitchFamily="2" charset="2"/>
              <a:buChar char="Ø"/>
            </a:pPr>
            <a:r>
              <a:rPr lang="en-IN" sz="2400" spc="300" dirty="0">
                <a:latin typeface="Antic Bold" panose="020B0604020202020204" charset="0"/>
                <a:ea typeface="Antic Bold" panose="020B0604020202020204" charset="0"/>
              </a:rPr>
              <a:t>Website Interface</a:t>
            </a:r>
          </a:p>
          <a:p>
            <a:pPr marL="285750" indent="-285750">
              <a:buFont typeface="Wingdings" panose="05000000000000000000" pitchFamily="2" charset="2"/>
              <a:buChar char="Ø"/>
            </a:pPr>
            <a:endParaRPr lang="en-IN" sz="2400" spc="300" dirty="0">
              <a:latin typeface="Antic Bold" panose="020B0604020202020204" charset="0"/>
              <a:ea typeface="Antic Bold" panose="020B0604020202020204" charset="0"/>
            </a:endParaRPr>
          </a:p>
          <a:p>
            <a:pPr marL="285750" indent="-285750">
              <a:buFont typeface="Wingdings" panose="05000000000000000000" pitchFamily="2" charset="2"/>
              <a:buChar char="Ø"/>
            </a:pPr>
            <a:r>
              <a:rPr lang="en-IN" sz="2400" spc="300" dirty="0">
                <a:latin typeface="Antic Bold" panose="020B0604020202020204" charset="0"/>
                <a:ea typeface="Antic Bold" panose="020B0604020202020204" charset="0"/>
              </a:rPr>
              <a:t>Data Collection Strategy</a:t>
            </a:r>
          </a:p>
          <a:p>
            <a:pPr marL="285750" indent="-285750">
              <a:buFont typeface="Wingdings" panose="05000000000000000000" pitchFamily="2" charset="2"/>
              <a:buChar char="Ø"/>
            </a:pPr>
            <a:endParaRPr lang="en-IN" sz="2400" spc="300" dirty="0">
              <a:latin typeface="Antic Bold" panose="020B0604020202020204" charset="0"/>
              <a:ea typeface="Antic Bold" panose="020B0604020202020204" charset="0"/>
            </a:endParaRPr>
          </a:p>
          <a:p>
            <a:pPr marL="285750" indent="-285750">
              <a:buFont typeface="Wingdings" panose="05000000000000000000" pitchFamily="2" charset="2"/>
              <a:buChar char="Ø"/>
            </a:pPr>
            <a:r>
              <a:rPr lang="en-IN" sz="2400" spc="300" dirty="0">
                <a:latin typeface="Antic Bold" panose="020B0604020202020204" charset="0"/>
                <a:ea typeface="Antic Bold" panose="020B0604020202020204" charset="0"/>
              </a:rPr>
              <a:t>Feature Extracted</a:t>
            </a:r>
          </a:p>
          <a:p>
            <a:pPr marL="285750" indent="-285750">
              <a:buFont typeface="Wingdings" panose="05000000000000000000" pitchFamily="2" charset="2"/>
              <a:buChar char="Ø"/>
            </a:pPr>
            <a:endParaRPr lang="en-IN" sz="2400" spc="300" dirty="0">
              <a:latin typeface="Antic Bold" panose="020B0604020202020204" charset="0"/>
              <a:ea typeface="Antic Bold" panose="020B0604020202020204" charset="0"/>
            </a:endParaRPr>
          </a:p>
          <a:p>
            <a:pPr marL="285750" indent="-285750">
              <a:buFont typeface="Wingdings" panose="05000000000000000000" pitchFamily="2" charset="2"/>
              <a:buChar char="Ø"/>
            </a:pPr>
            <a:r>
              <a:rPr lang="en-IN" sz="2400" spc="300" dirty="0">
                <a:latin typeface="Antic Bold" panose="020B0604020202020204" charset="0"/>
                <a:ea typeface="Antic Bold" panose="020B0604020202020204" charset="0"/>
              </a:rPr>
              <a:t>Data Cleaning</a:t>
            </a:r>
          </a:p>
          <a:p>
            <a:pPr marL="285750" indent="-285750">
              <a:buFont typeface="Wingdings" panose="05000000000000000000" pitchFamily="2" charset="2"/>
              <a:buChar char="Ø"/>
            </a:pPr>
            <a:endParaRPr lang="en-IN" sz="2400" spc="300" dirty="0">
              <a:latin typeface="Antic Bold" panose="020B0604020202020204" charset="0"/>
              <a:ea typeface="Antic Bold" panose="020B0604020202020204" charset="0"/>
            </a:endParaRPr>
          </a:p>
          <a:p>
            <a:pPr marL="285750" indent="-285750">
              <a:buFont typeface="Wingdings" panose="05000000000000000000" pitchFamily="2" charset="2"/>
              <a:buChar char="Ø"/>
            </a:pPr>
            <a:r>
              <a:rPr lang="en-IN" sz="2400" spc="300" dirty="0">
                <a:latin typeface="Antic Bold" panose="020B0604020202020204" charset="0"/>
                <a:ea typeface="Antic Bold" panose="020B0604020202020204" charset="0"/>
              </a:rPr>
              <a:t>Univariate Analysis (Rating Distribution and Runtime Boxplot)</a:t>
            </a:r>
          </a:p>
          <a:p>
            <a:pPr marL="285750" indent="-285750">
              <a:buFont typeface="Wingdings" panose="05000000000000000000" pitchFamily="2" charset="2"/>
              <a:buChar char="Ø"/>
            </a:pPr>
            <a:endParaRPr lang="en-IN" sz="2400" spc="300" dirty="0">
              <a:latin typeface="Antic Bold" panose="020B0604020202020204" charset="0"/>
              <a:ea typeface="Antic Bold" panose="020B0604020202020204" charset="0"/>
            </a:endParaRPr>
          </a:p>
          <a:p>
            <a:pPr marL="285750" indent="-285750">
              <a:buFont typeface="Wingdings" panose="05000000000000000000" pitchFamily="2" charset="2"/>
              <a:buChar char="Ø"/>
            </a:pPr>
            <a:r>
              <a:rPr lang="en-IN" sz="2400" spc="300" dirty="0">
                <a:latin typeface="Antic Bold" panose="020B0604020202020204" charset="0"/>
                <a:ea typeface="Antic Bold" panose="020B0604020202020204" charset="0"/>
              </a:rPr>
              <a:t>Bivariate Analysis (Average Runtime and Rating Over the Years)</a:t>
            </a:r>
          </a:p>
          <a:p>
            <a:pPr marL="285750" indent="-285750">
              <a:buFont typeface="Wingdings" panose="05000000000000000000" pitchFamily="2" charset="2"/>
              <a:buChar char="Ø"/>
            </a:pPr>
            <a:endParaRPr lang="en-IN" sz="2400" spc="300" dirty="0">
              <a:latin typeface="Antic Bold" panose="020B0604020202020204" charset="0"/>
              <a:ea typeface="Antic Bold" panose="020B0604020202020204" charset="0"/>
            </a:endParaRPr>
          </a:p>
          <a:p>
            <a:pPr marL="285750" indent="-285750">
              <a:buFont typeface="Wingdings" panose="05000000000000000000" pitchFamily="2" charset="2"/>
              <a:buChar char="Ø"/>
            </a:pPr>
            <a:r>
              <a:rPr lang="en-IN" sz="2400" spc="300" dirty="0">
                <a:latin typeface="Antic Bold" panose="020B0604020202020204" charset="0"/>
                <a:ea typeface="Antic Bold" panose="020B0604020202020204" charset="0"/>
              </a:rPr>
              <a:t>Bivariate Analysis (Top 10 Studios by Average Rating and Top 10 Directors by Number Of Movies)</a:t>
            </a:r>
          </a:p>
          <a:p>
            <a:pPr marL="285750" indent="-285750">
              <a:buFont typeface="Wingdings" panose="05000000000000000000" pitchFamily="2" charset="2"/>
              <a:buChar char="Ø"/>
            </a:pPr>
            <a:endParaRPr lang="en-IN" sz="2400" spc="300" dirty="0">
              <a:latin typeface="Antic Bold" panose="020B0604020202020204" charset="0"/>
              <a:ea typeface="Antic Bold" panose="020B0604020202020204" charset="0"/>
            </a:endParaRPr>
          </a:p>
          <a:p>
            <a:pPr marL="285750" indent="-285750">
              <a:buFont typeface="Wingdings" panose="05000000000000000000" pitchFamily="2" charset="2"/>
              <a:buChar char="Ø"/>
            </a:pPr>
            <a:r>
              <a:rPr lang="en-IN" sz="2400" spc="300" dirty="0">
                <a:latin typeface="Antic Bold" panose="020B0604020202020204" charset="0"/>
                <a:ea typeface="Antic Bold" panose="020B0604020202020204" charset="0"/>
              </a:rPr>
              <a:t>Multivariate Analysis (Heatmap)</a:t>
            </a:r>
          </a:p>
          <a:p>
            <a:pPr marL="285750" indent="-285750">
              <a:buFont typeface="Wingdings" panose="05000000000000000000" pitchFamily="2" charset="2"/>
              <a:buChar char="Ø"/>
            </a:pPr>
            <a:endParaRPr lang="en-IN" sz="2400" spc="300" dirty="0">
              <a:latin typeface="Antic Bold" panose="020B0604020202020204" charset="0"/>
              <a:ea typeface="Antic Bold" panose="020B0604020202020204" charset="0"/>
            </a:endParaRPr>
          </a:p>
          <a:p>
            <a:pPr marL="285750" indent="-285750">
              <a:buFont typeface="Wingdings" panose="05000000000000000000" pitchFamily="2" charset="2"/>
              <a:buChar char="Ø"/>
            </a:pPr>
            <a:r>
              <a:rPr lang="en-IN" sz="2400" spc="300" dirty="0">
                <a:latin typeface="Antic Bold" panose="020B0604020202020204" charset="0"/>
                <a:ea typeface="Antic Bold" panose="020B0604020202020204" charset="0"/>
              </a:rPr>
              <a:t>Conclusion</a:t>
            </a:r>
          </a:p>
          <a:p>
            <a:pPr marL="285750" indent="-285750">
              <a:buFont typeface="Wingdings" panose="05000000000000000000" pitchFamily="2" charset="2"/>
              <a:buChar char="Ø"/>
            </a:pPr>
            <a:endParaRPr lang="en-IN" sz="2400" spc="300" dirty="0">
              <a:latin typeface="Antic Bold" panose="020B0604020202020204" charset="0"/>
              <a:ea typeface="Antic Bold" panose="020B0604020202020204" charset="0"/>
            </a:endParaRPr>
          </a:p>
          <a:p>
            <a:pPr marL="285750" indent="-285750">
              <a:buFont typeface="Wingdings" panose="05000000000000000000" pitchFamily="2" charset="2"/>
              <a:buChar char="Ø"/>
            </a:pPr>
            <a:endParaRPr lang="en-IN" sz="2400" spc="300" dirty="0">
              <a:latin typeface="Antic Bold" panose="020B0604020202020204" charset="0"/>
              <a:ea typeface="Antic Bold" panose="020B0604020202020204" charset="0"/>
            </a:endParaRPr>
          </a:p>
          <a:p>
            <a:pPr marL="285750" indent="-285750">
              <a:buFont typeface="Wingdings" panose="05000000000000000000" pitchFamily="2" charset="2"/>
              <a:buChar char="Ø"/>
            </a:pPr>
            <a:endParaRPr lang="en-IN" sz="2400" dirty="0">
              <a:latin typeface="Antic Bold" panose="020B0604020202020204" charset="0"/>
              <a:ea typeface="Antic Bold" panose="020B0604020202020204" charset="0"/>
            </a:endParaRPr>
          </a:p>
        </p:txBody>
      </p:sp>
    </p:spTree>
    <p:extLst>
      <p:ext uri="{BB962C8B-B14F-4D97-AF65-F5344CB8AC3E}">
        <p14:creationId xmlns:p14="http://schemas.microsoft.com/office/powerpoint/2010/main" val="1247942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5606DA-ACC0-1128-B105-372170E7A180}"/>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11D88BA9-9364-A48E-179C-AF16C1C88E77}"/>
              </a:ext>
            </a:extLst>
          </p:cNvPr>
          <p:cNvGrpSpPr/>
          <p:nvPr/>
        </p:nvGrpSpPr>
        <p:grpSpPr>
          <a:xfrm>
            <a:off x="-1" y="1028700"/>
            <a:ext cx="18288001" cy="1708150"/>
            <a:chOff x="0" y="0"/>
            <a:chExt cx="5011430" cy="449883"/>
          </a:xfrm>
          <a:solidFill>
            <a:srgbClr val="D53023"/>
          </a:solidFill>
        </p:grpSpPr>
        <p:sp>
          <p:nvSpPr>
            <p:cNvPr id="6" name="Freeform 6">
              <a:extLst>
                <a:ext uri="{FF2B5EF4-FFF2-40B4-BE49-F238E27FC236}">
                  <a16:creationId xmlns:a16="http://schemas.microsoft.com/office/drawing/2014/main" id="{5C921C68-C017-4F7E-6EFF-CB5936EBCA8A}"/>
                </a:ext>
              </a:extLst>
            </p:cNvPr>
            <p:cNvSpPr/>
            <p:nvPr/>
          </p:nvSpPr>
          <p:spPr>
            <a:xfrm>
              <a:off x="0" y="0"/>
              <a:ext cx="5011430" cy="449883"/>
            </a:xfrm>
            <a:custGeom>
              <a:avLst/>
              <a:gdLst/>
              <a:ahLst/>
              <a:cxnLst/>
              <a:rect l="l" t="t" r="r" b="b"/>
              <a:pathLst>
                <a:path w="5011430" h="449883">
                  <a:moveTo>
                    <a:pt x="0" y="0"/>
                  </a:moveTo>
                  <a:lnTo>
                    <a:pt x="5011430" y="0"/>
                  </a:lnTo>
                  <a:lnTo>
                    <a:pt x="5011430" y="449883"/>
                  </a:lnTo>
                  <a:lnTo>
                    <a:pt x="0" y="449883"/>
                  </a:lnTo>
                  <a:close/>
                </a:path>
              </a:pathLst>
            </a:custGeom>
            <a:grpFill/>
          </p:spPr>
          <p:txBody>
            <a:bodyPr/>
            <a:lstStyle/>
            <a:p>
              <a:endParaRPr lang="en-IN"/>
            </a:p>
          </p:txBody>
        </p:sp>
        <p:sp>
          <p:nvSpPr>
            <p:cNvPr id="7" name="TextBox 7">
              <a:extLst>
                <a:ext uri="{FF2B5EF4-FFF2-40B4-BE49-F238E27FC236}">
                  <a16:creationId xmlns:a16="http://schemas.microsoft.com/office/drawing/2014/main" id="{A65A7EC2-C138-AA18-8E6E-FF9061B8D1C3}"/>
                </a:ext>
              </a:extLst>
            </p:cNvPr>
            <p:cNvSpPr txBox="1"/>
            <p:nvPr/>
          </p:nvSpPr>
          <p:spPr>
            <a:xfrm>
              <a:off x="0" y="-28575"/>
              <a:ext cx="5011430" cy="478458"/>
            </a:xfrm>
            <a:prstGeom prst="rect">
              <a:avLst/>
            </a:prstGeom>
            <a:grpFill/>
          </p:spPr>
          <p:txBody>
            <a:bodyPr lIns="50800" tIns="50800" rIns="50800" bIns="50800" rtlCol="0" anchor="ctr"/>
            <a:lstStyle/>
            <a:p>
              <a:pPr algn="ctr">
                <a:lnSpc>
                  <a:spcPts val="1960"/>
                </a:lnSpc>
              </a:pPr>
              <a:endParaRPr/>
            </a:p>
          </p:txBody>
        </p:sp>
      </p:grpSp>
      <p:sp>
        <p:nvSpPr>
          <p:cNvPr id="8" name="Freeform 8">
            <a:extLst>
              <a:ext uri="{FF2B5EF4-FFF2-40B4-BE49-F238E27FC236}">
                <a16:creationId xmlns:a16="http://schemas.microsoft.com/office/drawing/2014/main" id="{B2B67B1E-E4DC-3AEB-98D7-D5F14D2C8FF9}"/>
              </a:ext>
            </a:extLst>
          </p:cNvPr>
          <p:cNvSpPr/>
          <p:nvPr/>
        </p:nvSpPr>
        <p:spPr>
          <a:xfrm>
            <a:off x="13611922" y="3225457"/>
            <a:ext cx="13180197" cy="7311438"/>
          </a:xfrm>
          <a:custGeom>
            <a:avLst/>
            <a:gdLst/>
            <a:ahLst/>
            <a:cxnLst/>
            <a:rect l="l" t="t" r="r" b="b"/>
            <a:pathLst>
              <a:path w="13180197" h="7311438">
                <a:moveTo>
                  <a:pt x="0" y="0"/>
                </a:moveTo>
                <a:lnTo>
                  <a:pt x="13180197" y="0"/>
                </a:lnTo>
                <a:lnTo>
                  <a:pt x="13180197" y="7311437"/>
                </a:lnTo>
                <a:lnTo>
                  <a:pt x="0" y="73114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TextBox 9">
            <a:extLst>
              <a:ext uri="{FF2B5EF4-FFF2-40B4-BE49-F238E27FC236}">
                <a16:creationId xmlns:a16="http://schemas.microsoft.com/office/drawing/2014/main" id="{66E82751-4A8A-1455-E4A6-E5C8A7AD2DD5}"/>
              </a:ext>
            </a:extLst>
          </p:cNvPr>
          <p:cNvSpPr txBox="1"/>
          <p:nvPr/>
        </p:nvSpPr>
        <p:spPr>
          <a:xfrm>
            <a:off x="5798692" y="3716482"/>
            <a:ext cx="6545708" cy="5541817"/>
          </a:xfrm>
          <a:prstGeom prst="rect">
            <a:avLst/>
          </a:prstGeom>
          <a:noFill/>
        </p:spPr>
        <p:txBody>
          <a:bodyPr wrap="square" lIns="0" tIns="0" rIns="0" bIns="0" rtlCol="0" anchor="t">
            <a:spAutoFit/>
          </a:bodyPr>
          <a:lstStyle/>
          <a:p>
            <a:pPr algn="ctr">
              <a:lnSpc>
                <a:spcPts val="3639"/>
              </a:lnSpc>
            </a:pPr>
            <a:r>
              <a:rPr lang="en-US" sz="2400" spc="300" dirty="0">
                <a:latin typeface="Antic Bold" panose="020B0604020202020204" charset="0"/>
                <a:ea typeface="Antic Bold" panose="020B0604020202020204" charset="0"/>
              </a:rPr>
              <a:t>Movie data matters because it reveals key patterns in audience behavior, market trends, and revenue opportunities, helping filmmakers, studios, and platforms make smarter production and distribution decisions. By studying rating performance, genre popularity, and language spread, stakeholders can identify what types of movies succeed, which regions or demographics drive growth, and how preferences shift over time</a:t>
            </a:r>
            <a:endParaRPr lang="en-US" sz="2400" spc="300" dirty="0">
              <a:solidFill>
                <a:srgbClr val="000000"/>
              </a:solidFill>
              <a:latin typeface="Antic Bold" panose="020B0604020202020204" charset="0"/>
              <a:ea typeface="Antic Bold" panose="020B0604020202020204" charset="0"/>
              <a:cs typeface="Antic Bold"/>
              <a:sym typeface="Antic Bold"/>
            </a:endParaRPr>
          </a:p>
        </p:txBody>
      </p:sp>
      <p:sp>
        <p:nvSpPr>
          <p:cNvPr id="10" name="TextBox 10">
            <a:extLst>
              <a:ext uri="{FF2B5EF4-FFF2-40B4-BE49-F238E27FC236}">
                <a16:creationId xmlns:a16="http://schemas.microsoft.com/office/drawing/2014/main" id="{0E2EC8E3-44BD-9A65-9639-0D569105921E}"/>
              </a:ext>
            </a:extLst>
          </p:cNvPr>
          <p:cNvSpPr txBox="1"/>
          <p:nvPr/>
        </p:nvSpPr>
        <p:spPr>
          <a:xfrm>
            <a:off x="1028700" y="1236980"/>
            <a:ext cx="16230600" cy="1167765"/>
          </a:xfrm>
          <a:prstGeom prst="rect">
            <a:avLst/>
          </a:prstGeom>
        </p:spPr>
        <p:txBody>
          <a:bodyPr lIns="0" tIns="0" rIns="0" bIns="0" rtlCol="0" anchor="t">
            <a:spAutoFit/>
          </a:bodyPr>
          <a:lstStyle/>
          <a:p>
            <a:pPr algn="ctr">
              <a:lnSpc>
                <a:spcPts val="9660"/>
              </a:lnSpc>
            </a:pPr>
            <a:r>
              <a:rPr lang="en-US" sz="6900" dirty="0">
                <a:solidFill>
                  <a:schemeClr val="bg1"/>
                </a:solidFill>
                <a:latin typeface="TAN Headline"/>
                <a:ea typeface="TAN Headline"/>
                <a:cs typeface="TAN Headline"/>
                <a:sym typeface="TAN Headline"/>
              </a:rPr>
              <a:t>Why movie Data Matters?</a:t>
            </a:r>
          </a:p>
        </p:txBody>
      </p:sp>
      <p:sp>
        <p:nvSpPr>
          <p:cNvPr id="11" name="Freeform 11">
            <a:extLst>
              <a:ext uri="{FF2B5EF4-FFF2-40B4-BE49-F238E27FC236}">
                <a16:creationId xmlns:a16="http://schemas.microsoft.com/office/drawing/2014/main" id="{B65A4846-C7FA-E78A-769A-A1F6AA823388}"/>
              </a:ext>
            </a:extLst>
          </p:cNvPr>
          <p:cNvSpPr/>
          <p:nvPr/>
        </p:nvSpPr>
        <p:spPr>
          <a:xfrm>
            <a:off x="-8503422" y="3225457"/>
            <a:ext cx="13180197" cy="7311438"/>
          </a:xfrm>
          <a:custGeom>
            <a:avLst/>
            <a:gdLst/>
            <a:ahLst/>
            <a:cxnLst/>
            <a:rect l="l" t="t" r="r" b="b"/>
            <a:pathLst>
              <a:path w="13180197" h="7311438">
                <a:moveTo>
                  <a:pt x="0" y="0"/>
                </a:moveTo>
                <a:lnTo>
                  <a:pt x="13180197" y="0"/>
                </a:lnTo>
                <a:lnTo>
                  <a:pt x="13180197" y="7311437"/>
                </a:lnTo>
                <a:lnTo>
                  <a:pt x="0" y="73114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pic>
        <p:nvPicPr>
          <p:cNvPr id="12" name="Picture 11">
            <a:extLst>
              <a:ext uri="{FF2B5EF4-FFF2-40B4-BE49-F238E27FC236}">
                <a16:creationId xmlns:a16="http://schemas.microsoft.com/office/drawing/2014/main" id="{02EF0689-D4DA-A34C-92A8-2B37E313CE63}"/>
              </a:ext>
            </a:extLst>
          </p:cNvPr>
          <p:cNvPicPr>
            <a:picLocks noChangeAspect="1"/>
          </p:cNvPicPr>
          <p:nvPr/>
        </p:nvPicPr>
        <p:blipFill>
          <a:blip r:embed="rId4"/>
          <a:stretch>
            <a:fillRect/>
          </a:stretch>
        </p:blipFill>
        <p:spPr>
          <a:xfrm>
            <a:off x="15925800" y="9563100"/>
            <a:ext cx="2019404" cy="425472"/>
          </a:xfrm>
          <a:prstGeom prst="rect">
            <a:avLst/>
          </a:prstGeom>
        </p:spPr>
      </p:pic>
    </p:spTree>
    <p:extLst>
      <p:ext uri="{BB962C8B-B14F-4D97-AF65-F5344CB8AC3E}">
        <p14:creationId xmlns:p14="http://schemas.microsoft.com/office/powerpoint/2010/main" val="991078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9710527" y="6670626"/>
            <a:ext cx="7548774" cy="2552346"/>
            <a:chOff x="0" y="0"/>
            <a:chExt cx="1988154" cy="650781"/>
          </a:xfrm>
          <a:solidFill>
            <a:schemeClr val="accent2">
              <a:lumMod val="20000"/>
              <a:lumOff val="80000"/>
            </a:schemeClr>
          </a:solidFill>
        </p:grpSpPr>
        <p:sp>
          <p:nvSpPr>
            <p:cNvPr id="3" name="Freeform 3"/>
            <p:cNvSpPr/>
            <p:nvPr/>
          </p:nvSpPr>
          <p:spPr>
            <a:xfrm>
              <a:off x="0" y="0"/>
              <a:ext cx="1988154" cy="650781"/>
            </a:xfrm>
            <a:custGeom>
              <a:avLst/>
              <a:gdLst/>
              <a:ahLst/>
              <a:cxnLst/>
              <a:rect l="l" t="t" r="r" b="b"/>
              <a:pathLst>
                <a:path w="1988154" h="650781">
                  <a:moveTo>
                    <a:pt x="0" y="0"/>
                  </a:moveTo>
                  <a:lnTo>
                    <a:pt x="1988154" y="0"/>
                  </a:lnTo>
                  <a:lnTo>
                    <a:pt x="1988154" y="650781"/>
                  </a:lnTo>
                  <a:lnTo>
                    <a:pt x="0" y="650781"/>
                  </a:lnTo>
                  <a:close/>
                </a:path>
              </a:pathLst>
            </a:custGeom>
            <a:grpFill/>
          </p:spPr>
          <p:txBody>
            <a:bodyPr/>
            <a:lstStyle/>
            <a:p>
              <a:endParaRPr lang="en-IN"/>
            </a:p>
          </p:txBody>
        </p:sp>
        <p:sp>
          <p:nvSpPr>
            <p:cNvPr id="4" name="TextBox 4"/>
            <p:cNvSpPr txBox="1"/>
            <p:nvPr/>
          </p:nvSpPr>
          <p:spPr>
            <a:xfrm>
              <a:off x="0" y="-28575"/>
              <a:ext cx="1988154" cy="679356"/>
            </a:xfrm>
            <a:prstGeom prst="rect">
              <a:avLst/>
            </a:prstGeom>
            <a:grpFill/>
          </p:spPr>
          <p:txBody>
            <a:bodyPr lIns="50800" tIns="50800" rIns="50800" bIns="50800" rtlCol="0" anchor="ctr"/>
            <a:lstStyle/>
            <a:p>
              <a:pPr algn="ctr">
                <a:lnSpc>
                  <a:spcPts val="1960"/>
                </a:lnSpc>
              </a:pPr>
              <a:endParaRPr/>
            </a:p>
          </p:txBody>
        </p:sp>
      </p:grpSp>
      <p:grpSp>
        <p:nvGrpSpPr>
          <p:cNvPr id="5" name="Group 5"/>
          <p:cNvGrpSpPr/>
          <p:nvPr/>
        </p:nvGrpSpPr>
        <p:grpSpPr>
          <a:xfrm>
            <a:off x="1056699" y="3537229"/>
            <a:ext cx="7991500" cy="2579430"/>
            <a:chOff x="0" y="0"/>
            <a:chExt cx="1988154" cy="650781"/>
          </a:xfrm>
          <a:solidFill>
            <a:schemeClr val="accent2">
              <a:lumMod val="20000"/>
              <a:lumOff val="80000"/>
            </a:schemeClr>
          </a:solidFill>
        </p:grpSpPr>
        <p:sp>
          <p:nvSpPr>
            <p:cNvPr id="6" name="Freeform 6"/>
            <p:cNvSpPr/>
            <p:nvPr/>
          </p:nvSpPr>
          <p:spPr>
            <a:xfrm>
              <a:off x="0" y="0"/>
              <a:ext cx="1988154" cy="650781"/>
            </a:xfrm>
            <a:custGeom>
              <a:avLst/>
              <a:gdLst/>
              <a:ahLst/>
              <a:cxnLst/>
              <a:rect l="l" t="t" r="r" b="b"/>
              <a:pathLst>
                <a:path w="1988154" h="650781">
                  <a:moveTo>
                    <a:pt x="0" y="0"/>
                  </a:moveTo>
                  <a:lnTo>
                    <a:pt x="1988154" y="0"/>
                  </a:lnTo>
                  <a:lnTo>
                    <a:pt x="1988154" y="650781"/>
                  </a:lnTo>
                  <a:lnTo>
                    <a:pt x="0" y="650781"/>
                  </a:lnTo>
                  <a:close/>
                </a:path>
              </a:pathLst>
            </a:custGeom>
            <a:grpFill/>
          </p:spPr>
          <p:txBody>
            <a:bodyPr/>
            <a:lstStyle/>
            <a:p>
              <a:endParaRPr lang="en-IN"/>
            </a:p>
          </p:txBody>
        </p:sp>
        <p:sp>
          <p:nvSpPr>
            <p:cNvPr id="7" name="TextBox 7"/>
            <p:cNvSpPr txBox="1"/>
            <p:nvPr/>
          </p:nvSpPr>
          <p:spPr>
            <a:xfrm>
              <a:off x="0" y="-28575"/>
              <a:ext cx="1988154" cy="679356"/>
            </a:xfrm>
            <a:prstGeom prst="rect">
              <a:avLst/>
            </a:prstGeom>
            <a:grpFill/>
          </p:spPr>
          <p:txBody>
            <a:bodyPr lIns="50800" tIns="50800" rIns="50800" bIns="50800" rtlCol="0" anchor="ctr"/>
            <a:lstStyle/>
            <a:p>
              <a:pPr algn="ctr">
                <a:lnSpc>
                  <a:spcPts val="1960"/>
                </a:lnSpc>
              </a:pPr>
              <a:endParaRPr/>
            </a:p>
          </p:txBody>
        </p:sp>
      </p:grpSp>
      <p:grpSp>
        <p:nvGrpSpPr>
          <p:cNvPr id="8" name="Group 8"/>
          <p:cNvGrpSpPr/>
          <p:nvPr/>
        </p:nvGrpSpPr>
        <p:grpSpPr>
          <a:xfrm>
            <a:off x="-430816" y="1028700"/>
            <a:ext cx="19027773" cy="1708150"/>
            <a:chOff x="0" y="0"/>
            <a:chExt cx="5011430" cy="449883"/>
          </a:xfrm>
          <a:solidFill>
            <a:srgbClr val="D53023"/>
          </a:solidFill>
        </p:grpSpPr>
        <p:sp>
          <p:nvSpPr>
            <p:cNvPr id="9" name="Freeform 9"/>
            <p:cNvSpPr/>
            <p:nvPr/>
          </p:nvSpPr>
          <p:spPr>
            <a:xfrm>
              <a:off x="0" y="0"/>
              <a:ext cx="5011430" cy="449883"/>
            </a:xfrm>
            <a:custGeom>
              <a:avLst/>
              <a:gdLst/>
              <a:ahLst/>
              <a:cxnLst/>
              <a:rect l="l" t="t" r="r" b="b"/>
              <a:pathLst>
                <a:path w="5011430" h="449883">
                  <a:moveTo>
                    <a:pt x="0" y="0"/>
                  </a:moveTo>
                  <a:lnTo>
                    <a:pt x="5011430" y="0"/>
                  </a:lnTo>
                  <a:lnTo>
                    <a:pt x="5011430" y="449883"/>
                  </a:lnTo>
                  <a:lnTo>
                    <a:pt x="0" y="449883"/>
                  </a:lnTo>
                  <a:close/>
                </a:path>
              </a:pathLst>
            </a:custGeom>
            <a:grpFill/>
          </p:spPr>
          <p:txBody>
            <a:bodyPr/>
            <a:lstStyle/>
            <a:p>
              <a:endParaRPr lang="en-IN"/>
            </a:p>
          </p:txBody>
        </p:sp>
        <p:sp>
          <p:nvSpPr>
            <p:cNvPr id="10" name="TextBox 10"/>
            <p:cNvSpPr txBox="1"/>
            <p:nvPr/>
          </p:nvSpPr>
          <p:spPr>
            <a:xfrm>
              <a:off x="0" y="-28575"/>
              <a:ext cx="5011430" cy="478458"/>
            </a:xfrm>
            <a:prstGeom prst="rect">
              <a:avLst/>
            </a:prstGeom>
            <a:grpFill/>
          </p:spPr>
          <p:txBody>
            <a:bodyPr lIns="50800" tIns="50800" rIns="50800" bIns="50800" rtlCol="0" anchor="ctr"/>
            <a:lstStyle/>
            <a:p>
              <a:pPr algn="ctr">
                <a:lnSpc>
                  <a:spcPts val="1960"/>
                </a:lnSpc>
              </a:pPr>
              <a:endParaRPr/>
            </a:p>
          </p:txBody>
        </p:sp>
      </p:grpSp>
      <p:grpSp>
        <p:nvGrpSpPr>
          <p:cNvPr id="11" name="Group 11"/>
          <p:cNvGrpSpPr/>
          <p:nvPr/>
        </p:nvGrpSpPr>
        <p:grpSpPr>
          <a:xfrm>
            <a:off x="1028700" y="6697124"/>
            <a:ext cx="8019499" cy="2558440"/>
            <a:chOff x="0" y="0"/>
            <a:chExt cx="1988154" cy="650781"/>
          </a:xfrm>
          <a:solidFill>
            <a:schemeClr val="accent2">
              <a:lumMod val="20000"/>
              <a:lumOff val="80000"/>
            </a:schemeClr>
          </a:solidFill>
        </p:grpSpPr>
        <p:sp>
          <p:nvSpPr>
            <p:cNvPr id="12" name="Freeform 12"/>
            <p:cNvSpPr/>
            <p:nvPr/>
          </p:nvSpPr>
          <p:spPr>
            <a:xfrm>
              <a:off x="0" y="0"/>
              <a:ext cx="1988154" cy="650781"/>
            </a:xfrm>
            <a:custGeom>
              <a:avLst/>
              <a:gdLst/>
              <a:ahLst/>
              <a:cxnLst/>
              <a:rect l="l" t="t" r="r" b="b"/>
              <a:pathLst>
                <a:path w="1988154" h="650781">
                  <a:moveTo>
                    <a:pt x="0" y="0"/>
                  </a:moveTo>
                  <a:lnTo>
                    <a:pt x="1988154" y="0"/>
                  </a:lnTo>
                  <a:lnTo>
                    <a:pt x="1988154" y="650781"/>
                  </a:lnTo>
                  <a:lnTo>
                    <a:pt x="0" y="650781"/>
                  </a:lnTo>
                  <a:close/>
                </a:path>
              </a:pathLst>
            </a:custGeom>
            <a:grpFill/>
          </p:spPr>
          <p:txBody>
            <a:bodyPr/>
            <a:lstStyle/>
            <a:p>
              <a:endParaRPr lang="en-IN"/>
            </a:p>
          </p:txBody>
        </p:sp>
        <p:sp>
          <p:nvSpPr>
            <p:cNvPr id="13" name="TextBox 13"/>
            <p:cNvSpPr txBox="1"/>
            <p:nvPr/>
          </p:nvSpPr>
          <p:spPr>
            <a:xfrm>
              <a:off x="0" y="-28575"/>
              <a:ext cx="1988154" cy="679356"/>
            </a:xfrm>
            <a:prstGeom prst="rect">
              <a:avLst/>
            </a:prstGeom>
            <a:grpFill/>
          </p:spPr>
          <p:txBody>
            <a:bodyPr lIns="50800" tIns="50800" rIns="50800" bIns="50800" rtlCol="0" anchor="ctr"/>
            <a:lstStyle/>
            <a:p>
              <a:pPr algn="ctr">
                <a:lnSpc>
                  <a:spcPts val="1960"/>
                </a:lnSpc>
              </a:pPr>
              <a:endParaRPr/>
            </a:p>
          </p:txBody>
        </p:sp>
      </p:grpSp>
      <p:grpSp>
        <p:nvGrpSpPr>
          <p:cNvPr id="14" name="Group 14"/>
          <p:cNvGrpSpPr/>
          <p:nvPr/>
        </p:nvGrpSpPr>
        <p:grpSpPr>
          <a:xfrm>
            <a:off x="1361085" y="4241214"/>
            <a:ext cx="1062965" cy="1062965"/>
            <a:chOff x="0" y="0"/>
            <a:chExt cx="1417287" cy="1417287"/>
          </a:xfrm>
        </p:grpSpPr>
        <p:grpSp>
          <p:nvGrpSpPr>
            <p:cNvPr id="15" name="Group 15"/>
            <p:cNvGrpSpPr/>
            <p:nvPr/>
          </p:nvGrpSpPr>
          <p:grpSpPr>
            <a:xfrm>
              <a:off x="0" y="0"/>
              <a:ext cx="1417287" cy="141728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3023"/>
              </a:solidFill>
            </p:spPr>
            <p:txBody>
              <a:bodyPr/>
              <a:lstStyle/>
              <a:p>
                <a:endParaRPr lang="en-IN"/>
              </a:p>
            </p:txBody>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1959"/>
                  </a:lnSpc>
                </a:pPr>
                <a:endParaRPr/>
              </a:p>
            </p:txBody>
          </p:sp>
        </p:grpSp>
        <p:sp>
          <p:nvSpPr>
            <p:cNvPr id="18" name="TextBox 18"/>
            <p:cNvSpPr txBox="1"/>
            <p:nvPr/>
          </p:nvSpPr>
          <p:spPr>
            <a:xfrm>
              <a:off x="326427" y="152642"/>
              <a:ext cx="764433" cy="1049674"/>
            </a:xfrm>
            <a:prstGeom prst="rect">
              <a:avLst/>
            </a:prstGeom>
          </p:spPr>
          <p:txBody>
            <a:bodyPr lIns="0" tIns="0" rIns="0" bIns="0" rtlCol="0" anchor="t">
              <a:spAutoFit/>
            </a:bodyPr>
            <a:lstStyle/>
            <a:p>
              <a:pPr algn="ctr">
                <a:lnSpc>
                  <a:spcPts val="6689"/>
                </a:lnSpc>
              </a:pPr>
              <a:r>
                <a:rPr lang="en-US" sz="4778">
                  <a:solidFill>
                    <a:srgbClr val="FFFFFF"/>
                  </a:solidFill>
                  <a:latin typeface="TAN Headline"/>
                  <a:ea typeface="TAN Headline"/>
                  <a:cs typeface="TAN Headline"/>
                  <a:sym typeface="TAN Headline"/>
                </a:rPr>
                <a:t>1</a:t>
              </a:r>
            </a:p>
          </p:txBody>
        </p:sp>
      </p:grpSp>
      <p:grpSp>
        <p:nvGrpSpPr>
          <p:cNvPr id="19" name="Group 19"/>
          <p:cNvGrpSpPr/>
          <p:nvPr/>
        </p:nvGrpSpPr>
        <p:grpSpPr>
          <a:xfrm>
            <a:off x="1361085" y="7488614"/>
            <a:ext cx="1062965" cy="1062965"/>
            <a:chOff x="0" y="0"/>
            <a:chExt cx="1417287" cy="1417287"/>
          </a:xfrm>
        </p:grpSpPr>
        <p:grpSp>
          <p:nvGrpSpPr>
            <p:cNvPr id="20" name="Group 20"/>
            <p:cNvGrpSpPr/>
            <p:nvPr/>
          </p:nvGrpSpPr>
          <p:grpSpPr>
            <a:xfrm>
              <a:off x="0" y="0"/>
              <a:ext cx="1417287" cy="141728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3023"/>
              </a:solidFill>
            </p:spPr>
            <p:txBody>
              <a:bodyPr/>
              <a:lstStyle/>
              <a:p>
                <a:endParaRPr lang="en-IN"/>
              </a:p>
            </p:txBody>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1959"/>
                  </a:lnSpc>
                </a:pPr>
                <a:endParaRPr/>
              </a:p>
            </p:txBody>
          </p:sp>
        </p:grpSp>
        <p:sp>
          <p:nvSpPr>
            <p:cNvPr id="23" name="TextBox 23"/>
            <p:cNvSpPr txBox="1"/>
            <p:nvPr/>
          </p:nvSpPr>
          <p:spPr>
            <a:xfrm>
              <a:off x="326427" y="164341"/>
              <a:ext cx="764433" cy="1049674"/>
            </a:xfrm>
            <a:prstGeom prst="rect">
              <a:avLst/>
            </a:prstGeom>
          </p:spPr>
          <p:txBody>
            <a:bodyPr lIns="0" tIns="0" rIns="0" bIns="0" rtlCol="0" anchor="t">
              <a:spAutoFit/>
            </a:bodyPr>
            <a:lstStyle/>
            <a:p>
              <a:pPr algn="ctr">
                <a:lnSpc>
                  <a:spcPts val="6689"/>
                </a:lnSpc>
              </a:pPr>
              <a:r>
                <a:rPr lang="en-US" sz="4778">
                  <a:solidFill>
                    <a:srgbClr val="FFFFFF"/>
                  </a:solidFill>
                  <a:latin typeface="TAN Headline"/>
                  <a:ea typeface="TAN Headline"/>
                  <a:cs typeface="TAN Headline"/>
                  <a:sym typeface="TAN Headline"/>
                </a:rPr>
                <a:t>2</a:t>
              </a:r>
            </a:p>
          </p:txBody>
        </p:sp>
      </p:grpSp>
      <p:grpSp>
        <p:nvGrpSpPr>
          <p:cNvPr id="24" name="Group 24"/>
          <p:cNvGrpSpPr/>
          <p:nvPr/>
        </p:nvGrpSpPr>
        <p:grpSpPr>
          <a:xfrm>
            <a:off x="10092250" y="7488614"/>
            <a:ext cx="1062965" cy="1062965"/>
            <a:chOff x="0" y="0"/>
            <a:chExt cx="1417287" cy="1417287"/>
          </a:xfrm>
        </p:grpSpPr>
        <p:grpSp>
          <p:nvGrpSpPr>
            <p:cNvPr id="25" name="Group 25"/>
            <p:cNvGrpSpPr/>
            <p:nvPr/>
          </p:nvGrpSpPr>
          <p:grpSpPr>
            <a:xfrm>
              <a:off x="0" y="0"/>
              <a:ext cx="1417287" cy="141728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3023"/>
              </a:solidFill>
            </p:spPr>
            <p:txBody>
              <a:bodyPr/>
              <a:lstStyle/>
              <a:p>
                <a:endParaRPr lang="en-IN"/>
              </a:p>
            </p:txBody>
          </p:sp>
          <p:sp>
            <p:nvSpPr>
              <p:cNvPr id="27" name="TextBox 27"/>
              <p:cNvSpPr txBox="1"/>
              <p:nvPr/>
            </p:nvSpPr>
            <p:spPr>
              <a:xfrm>
                <a:off x="76200" y="47625"/>
                <a:ext cx="660400" cy="688975"/>
              </a:xfrm>
              <a:prstGeom prst="rect">
                <a:avLst/>
              </a:prstGeom>
            </p:spPr>
            <p:txBody>
              <a:bodyPr lIns="50800" tIns="50800" rIns="50800" bIns="50800" rtlCol="0" anchor="ctr"/>
              <a:lstStyle/>
              <a:p>
                <a:pPr algn="ctr">
                  <a:lnSpc>
                    <a:spcPts val="1959"/>
                  </a:lnSpc>
                </a:pPr>
                <a:endParaRPr/>
              </a:p>
            </p:txBody>
          </p:sp>
        </p:grpSp>
        <p:sp>
          <p:nvSpPr>
            <p:cNvPr id="28" name="TextBox 28"/>
            <p:cNvSpPr txBox="1"/>
            <p:nvPr/>
          </p:nvSpPr>
          <p:spPr>
            <a:xfrm>
              <a:off x="326427" y="140944"/>
              <a:ext cx="764433" cy="1049674"/>
            </a:xfrm>
            <a:prstGeom prst="rect">
              <a:avLst/>
            </a:prstGeom>
          </p:spPr>
          <p:txBody>
            <a:bodyPr lIns="0" tIns="0" rIns="0" bIns="0" rtlCol="0" anchor="t">
              <a:spAutoFit/>
            </a:bodyPr>
            <a:lstStyle/>
            <a:p>
              <a:pPr algn="ctr">
                <a:lnSpc>
                  <a:spcPts val="6689"/>
                </a:lnSpc>
              </a:pPr>
              <a:r>
                <a:rPr lang="en-US" sz="4778">
                  <a:solidFill>
                    <a:srgbClr val="FFFFFF"/>
                  </a:solidFill>
                  <a:latin typeface="TAN Headline"/>
                  <a:ea typeface="TAN Headline"/>
                  <a:cs typeface="TAN Headline"/>
                  <a:sym typeface="TAN Headline"/>
                </a:rPr>
                <a:t>4</a:t>
              </a:r>
            </a:p>
          </p:txBody>
        </p:sp>
      </p:grpSp>
      <p:grpSp>
        <p:nvGrpSpPr>
          <p:cNvPr id="29" name="Group 29"/>
          <p:cNvGrpSpPr/>
          <p:nvPr/>
        </p:nvGrpSpPr>
        <p:grpSpPr>
          <a:xfrm>
            <a:off x="9710527" y="3537229"/>
            <a:ext cx="7548773" cy="2470934"/>
            <a:chOff x="0" y="0"/>
            <a:chExt cx="1988154" cy="650781"/>
          </a:xfrm>
          <a:solidFill>
            <a:schemeClr val="accent2">
              <a:lumMod val="20000"/>
              <a:lumOff val="80000"/>
            </a:schemeClr>
          </a:solidFill>
        </p:grpSpPr>
        <p:sp>
          <p:nvSpPr>
            <p:cNvPr id="30" name="Freeform 30"/>
            <p:cNvSpPr/>
            <p:nvPr/>
          </p:nvSpPr>
          <p:spPr>
            <a:xfrm>
              <a:off x="0" y="0"/>
              <a:ext cx="1988154" cy="650781"/>
            </a:xfrm>
            <a:custGeom>
              <a:avLst/>
              <a:gdLst/>
              <a:ahLst/>
              <a:cxnLst/>
              <a:rect l="l" t="t" r="r" b="b"/>
              <a:pathLst>
                <a:path w="1988154" h="650781">
                  <a:moveTo>
                    <a:pt x="0" y="0"/>
                  </a:moveTo>
                  <a:lnTo>
                    <a:pt x="1988154" y="0"/>
                  </a:lnTo>
                  <a:lnTo>
                    <a:pt x="1988154" y="650781"/>
                  </a:lnTo>
                  <a:lnTo>
                    <a:pt x="0" y="650781"/>
                  </a:lnTo>
                  <a:close/>
                </a:path>
              </a:pathLst>
            </a:custGeom>
            <a:grpFill/>
          </p:spPr>
          <p:txBody>
            <a:bodyPr/>
            <a:lstStyle/>
            <a:p>
              <a:endParaRPr lang="en-IN"/>
            </a:p>
          </p:txBody>
        </p:sp>
        <p:sp>
          <p:nvSpPr>
            <p:cNvPr id="31" name="TextBox 31"/>
            <p:cNvSpPr txBox="1"/>
            <p:nvPr/>
          </p:nvSpPr>
          <p:spPr>
            <a:xfrm>
              <a:off x="0" y="-28575"/>
              <a:ext cx="1988154" cy="679356"/>
            </a:xfrm>
            <a:prstGeom prst="rect">
              <a:avLst/>
            </a:prstGeom>
            <a:grpFill/>
          </p:spPr>
          <p:txBody>
            <a:bodyPr lIns="50800" tIns="50800" rIns="50800" bIns="50800" rtlCol="0" anchor="ctr"/>
            <a:lstStyle/>
            <a:p>
              <a:pPr algn="ctr">
                <a:lnSpc>
                  <a:spcPts val="1960"/>
                </a:lnSpc>
              </a:pPr>
              <a:endParaRPr/>
            </a:p>
          </p:txBody>
        </p:sp>
      </p:grpSp>
      <p:grpSp>
        <p:nvGrpSpPr>
          <p:cNvPr id="32" name="Group 32"/>
          <p:cNvGrpSpPr/>
          <p:nvPr/>
        </p:nvGrpSpPr>
        <p:grpSpPr>
          <a:xfrm>
            <a:off x="10092250" y="4241214"/>
            <a:ext cx="1062965" cy="1062965"/>
            <a:chOff x="0" y="0"/>
            <a:chExt cx="1417287" cy="1417287"/>
          </a:xfrm>
        </p:grpSpPr>
        <p:grpSp>
          <p:nvGrpSpPr>
            <p:cNvPr id="33" name="Group 33"/>
            <p:cNvGrpSpPr/>
            <p:nvPr/>
          </p:nvGrpSpPr>
          <p:grpSpPr>
            <a:xfrm>
              <a:off x="0" y="0"/>
              <a:ext cx="1417287" cy="1417287"/>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3023"/>
              </a:solidFill>
            </p:spPr>
            <p:txBody>
              <a:bodyPr/>
              <a:lstStyle/>
              <a:p>
                <a:endParaRPr lang="en-IN"/>
              </a:p>
            </p:txBody>
          </p:sp>
          <p:sp>
            <p:nvSpPr>
              <p:cNvPr id="35" name="TextBox 35"/>
              <p:cNvSpPr txBox="1"/>
              <p:nvPr/>
            </p:nvSpPr>
            <p:spPr>
              <a:xfrm>
                <a:off x="76200" y="47625"/>
                <a:ext cx="660400" cy="688975"/>
              </a:xfrm>
              <a:prstGeom prst="rect">
                <a:avLst/>
              </a:prstGeom>
            </p:spPr>
            <p:txBody>
              <a:bodyPr lIns="50800" tIns="50800" rIns="50800" bIns="50800" rtlCol="0" anchor="ctr"/>
              <a:lstStyle/>
              <a:p>
                <a:pPr algn="ctr">
                  <a:lnSpc>
                    <a:spcPts val="1959"/>
                  </a:lnSpc>
                </a:pPr>
                <a:endParaRPr/>
              </a:p>
            </p:txBody>
          </p:sp>
        </p:grpSp>
        <p:sp>
          <p:nvSpPr>
            <p:cNvPr id="36" name="TextBox 36"/>
            <p:cNvSpPr txBox="1"/>
            <p:nvPr/>
          </p:nvSpPr>
          <p:spPr>
            <a:xfrm>
              <a:off x="326427" y="152642"/>
              <a:ext cx="764433" cy="1049674"/>
            </a:xfrm>
            <a:prstGeom prst="rect">
              <a:avLst/>
            </a:prstGeom>
          </p:spPr>
          <p:txBody>
            <a:bodyPr lIns="0" tIns="0" rIns="0" bIns="0" rtlCol="0" anchor="t">
              <a:spAutoFit/>
            </a:bodyPr>
            <a:lstStyle/>
            <a:p>
              <a:pPr algn="ctr">
                <a:lnSpc>
                  <a:spcPts val="6689"/>
                </a:lnSpc>
              </a:pPr>
              <a:r>
                <a:rPr lang="en-US" sz="4778">
                  <a:solidFill>
                    <a:srgbClr val="FFFFFF"/>
                  </a:solidFill>
                  <a:latin typeface="TAN Headline"/>
                  <a:ea typeface="TAN Headline"/>
                  <a:cs typeface="TAN Headline"/>
                  <a:sym typeface="TAN Headline"/>
                </a:rPr>
                <a:t>3</a:t>
              </a:r>
            </a:p>
          </p:txBody>
        </p:sp>
      </p:grpSp>
      <p:sp>
        <p:nvSpPr>
          <p:cNvPr id="38" name="TextBox 38"/>
          <p:cNvSpPr txBox="1"/>
          <p:nvPr/>
        </p:nvSpPr>
        <p:spPr>
          <a:xfrm>
            <a:off x="3601402" y="1236980"/>
            <a:ext cx="10963336" cy="1167765"/>
          </a:xfrm>
          <a:prstGeom prst="rect">
            <a:avLst/>
          </a:prstGeom>
        </p:spPr>
        <p:txBody>
          <a:bodyPr lIns="0" tIns="0" rIns="0" bIns="0" rtlCol="0" anchor="t">
            <a:spAutoFit/>
          </a:bodyPr>
          <a:lstStyle/>
          <a:p>
            <a:pPr algn="ctr">
              <a:lnSpc>
                <a:spcPts val="9660"/>
              </a:lnSpc>
            </a:pPr>
            <a:r>
              <a:rPr lang="en-US" sz="6900" dirty="0">
                <a:solidFill>
                  <a:srgbClr val="FFFFFF"/>
                </a:solidFill>
                <a:latin typeface="TAN Headline"/>
                <a:ea typeface="TAN Headline"/>
                <a:cs typeface="TAN Headline"/>
                <a:sym typeface="TAN Headline"/>
              </a:rPr>
              <a:t>Business Objectives</a:t>
            </a:r>
          </a:p>
        </p:txBody>
      </p:sp>
      <p:sp>
        <p:nvSpPr>
          <p:cNvPr id="39" name="TextBox 39"/>
          <p:cNvSpPr txBox="1"/>
          <p:nvPr/>
        </p:nvSpPr>
        <p:spPr>
          <a:xfrm>
            <a:off x="2683336" y="4117694"/>
            <a:ext cx="5278224" cy="1281430"/>
          </a:xfrm>
          <a:prstGeom prst="rect">
            <a:avLst/>
          </a:prstGeom>
          <a:solidFill>
            <a:schemeClr val="accent2">
              <a:lumMod val="20000"/>
              <a:lumOff val="80000"/>
            </a:schemeClr>
          </a:solidFill>
        </p:spPr>
        <p:txBody>
          <a:bodyPr lIns="0" tIns="0" rIns="0" bIns="0" rtlCol="0" anchor="t">
            <a:spAutoFit/>
          </a:bodyPr>
          <a:lstStyle/>
          <a:p>
            <a:pPr algn="l">
              <a:lnSpc>
                <a:spcPts val="3380"/>
              </a:lnSpc>
            </a:pPr>
            <a:r>
              <a:rPr lang="en-US" sz="2600" dirty="0">
                <a:solidFill>
                  <a:srgbClr val="000000"/>
                </a:solidFill>
                <a:latin typeface="Antic Bold"/>
                <a:ea typeface="Antic Bold"/>
                <a:cs typeface="Antic Bold"/>
                <a:sym typeface="Antic Bold"/>
              </a:rPr>
              <a:t>Identify, define and explain the function of each of the key features of a movies.</a:t>
            </a:r>
          </a:p>
        </p:txBody>
      </p:sp>
      <p:sp>
        <p:nvSpPr>
          <p:cNvPr id="40" name="TextBox 40"/>
          <p:cNvSpPr txBox="1"/>
          <p:nvPr/>
        </p:nvSpPr>
        <p:spPr>
          <a:xfrm>
            <a:off x="2389653" y="6673380"/>
            <a:ext cx="6658546" cy="2584938"/>
          </a:xfrm>
          <a:prstGeom prst="rect">
            <a:avLst/>
          </a:prstGeom>
          <a:solidFill>
            <a:schemeClr val="accent2">
              <a:lumMod val="20000"/>
              <a:lumOff val="80000"/>
            </a:schemeClr>
          </a:solidFill>
        </p:spPr>
        <p:txBody>
          <a:bodyPr wrap="square" lIns="0" tIns="0" rIns="0" bIns="0" rtlCol="0" anchor="t">
            <a:spAutoFit/>
          </a:bodyPr>
          <a:lstStyle/>
          <a:p>
            <a:pPr>
              <a:lnSpc>
                <a:spcPts val="3380"/>
              </a:lnSpc>
            </a:pPr>
            <a:r>
              <a:rPr lang="en-IN" sz="2400" dirty="0">
                <a:latin typeface="Antic Bold" panose="020B0604020202020204" charset="0"/>
                <a:ea typeface="Antic Bold" panose="020B0604020202020204" charset="0"/>
              </a:rPr>
              <a:t>Analyse movie distribution across different languages (Hindi, Tamil, Malayalam, English, Telugu, Bengali, Kannada, etc.) to understand linguistic diversity in the film industry and identify which language markets are most represented in the dataset.</a:t>
            </a:r>
            <a:r>
              <a:rPr lang="en-US" sz="2400" dirty="0">
                <a:solidFill>
                  <a:srgbClr val="000000"/>
                </a:solidFill>
                <a:latin typeface="Antic Bold" panose="020B0604020202020204" charset="0"/>
                <a:ea typeface="Antic Bold" panose="020B0604020202020204" charset="0"/>
                <a:cs typeface="Antic Bold"/>
                <a:sym typeface="Antic Bold"/>
              </a:rPr>
              <a:t>.</a:t>
            </a:r>
          </a:p>
        </p:txBody>
      </p:sp>
      <p:sp>
        <p:nvSpPr>
          <p:cNvPr id="41" name="TextBox 41"/>
          <p:cNvSpPr txBox="1"/>
          <p:nvPr/>
        </p:nvSpPr>
        <p:spPr>
          <a:xfrm>
            <a:off x="11155215" y="6638034"/>
            <a:ext cx="6249252" cy="2584938"/>
          </a:xfrm>
          <a:prstGeom prst="rect">
            <a:avLst/>
          </a:prstGeom>
        </p:spPr>
        <p:txBody>
          <a:bodyPr wrap="square" lIns="0" tIns="0" rIns="0" bIns="0" rtlCol="0" anchor="t">
            <a:spAutoFit/>
          </a:bodyPr>
          <a:lstStyle/>
          <a:p>
            <a:pPr>
              <a:lnSpc>
                <a:spcPts val="3380"/>
              </a:lnSpc>
            </a:pPr>
            <a:r>
              <a:rPr lang="en-US" sz="2400" dirty="0">
                <a:latin typeface="Antic Bold" panose="020B0604020202020204" charset="0"/>
                <a:ea typeface="Antic Bold" panose="020B0604020202020204" charset="0"/>
              </a:rPr>
              <a:t>Average movie ratings by production studios and original languages over time to identify quality trends, understand which studios consistently produce highly-rated content, and determine if ratings vary significantly across different language markets</a:t>
            </a:r>
            <a:endParaRPr lang="en-US" sz="2400" dirty="0">
              <a:solidFill>
                <a:srgbClr val="000000"/>
              </a:solidFill>
              <a:latin typeface="Antic Bold" panose="020B0604020202020204" charset="0"/>
              <a:ea typeface="Antic Bold" panose="020B0604020202020204" charset="0"/>
              <a:cs typeface="Antic Bold"/>
              <a:sym typeface="Antic Bold"/>
            </a:endParaRPr>
          </a:p>
        </p:txBody>
      </p:sp>
      <p:sp>
        <p:nvSpPr>
          <p:cNvPr id="42" name="TextBox 42"/>
          <p:cNvSpPr txBox="1"/>
          <p:nvPr/>
        </p:nvSpPr>
        <p:spPr>
          <a:xfrm>
            <a:off x="11527328" y="4117694"/>
            <a:ext cx="5278224" cy="1283365"/>
          </a:xfrm>
          <a:prstGeom prst="rect">
            <a:avLst/>
          </a:prstGeom>
          <a:solidFill>
            <a:schemeClr val="accent2">
              <a:lumMod val="20000"/>
              <a:lumOff val="80000"/>
            </a:schemeClr>
          </a:solidFill>
        </p:spPr>
        <p:txBody>
          <a:bodyPr lIns="0" tIns="0" rIns="0" bIns="0" rtlCol="0" anchor="t">
            <a:spAutoFit/>
          </a:bodyPr>
          <a:lstStyle/>
          <a:p>
            <a:pPr algn="l">
              <a:lnSpc>
                <a:spcPts val="3380"/>
              </a:lnSpc>
            </a:pPr>
            <a:r>
              <a:rPr lang="en-US" sz="2600" dirty="0">
                <a:solidFill>
                  <a:srgbClr val="000000"/>
                </a:solidFill>
                <a:latin typeface="Antic Bold"/>
                <a:ea typeface="Antic Bold"/>
                <a:cs typeface="Antic Bold"/>
                <a:sym typeface="Antic Bold"/>
              </a:rPr>
              <a:t>Consider how audience and runtime characteristics play a part in the movies rating.</a:t>
            </a:r>
          </a:p>
        </p:txBody>
      </p:sp>
      <p:pic>
        <p:nvPicPr>
          <p:cNvPr id="43" name="Picture 42">
            <a:extLst>
              <a:ext uri="{FF2B5EF4-FFF2-40B4-BE49-F238E27FC236}">
                <a16:creationId xmlns:a16="http://schemas.microsoft.com/office/drawing/2014/main" id="{7AA18E39-0FAB-0BAE-B673-E3F14AEB6851}"/>
              </a:ext>
            </a:extLst>
          </p:cNvPr>
          <p:cNvPicPr>
            <a:picLocks noChangeAspect="1"/>
          </p:cNvPicPr>
          <p:nvPr/>
        </p:nvPicPr>
        <p:blipFill>
          <a:blip r:embed="rId2"/>
          <a:stretch>
            <a:fillRect/>
          </a:stretch>
        </p:blipFill>
        <p:spPr>
          <a:xfrm>
            <a:off x="16154400" y="9812388"/>
            <a:ext cx="2019404" cy="425472"/>
          </a:xfrm>
          <a:prstGeom prst="rect">
            <a:avLst/>
          </a:prstGeom>
        </p:spPr>
      </p:pic>
      <p:sp>
        <p:nvSpPr>
          <p:cNvPr id="37" name="Freeform 37"/>
          <p:cNvSpPr/>
          <p:nvPr/>
        </p:nvSpPr>
        <p:spPr>
          <a:xfrm rot="-690026">
            <a:off x="15060992" y="259804"/>
            <a:ext cx="2527585" cy="4114800"/>
          </a:xfrm>
          <a:custGeom>
            <a:avLst/>
            <a:gdLst/>
            <a:ahLst/>
            <a:cxnLst/>
            <a:rect l="l" t="t" r="r" b="b"/>
            <a:pathLst>
              <a:path w="2527585" h="4114800">
                <a:moveTo>
                  <a:pt x="0" y="0"/>
                </a:moveTo>
                <a:lnTo>
                  <a:pt x="2527586" y="0"/>
                </a:lnTo>
                <a:lnTo>
                  <a:pt x="252758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81C"/>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6B869D4-1EEF-4B5F-AD70-79AACBAEE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erson holding a stick&#10;&#10;AI-generated content may be incorrect.">
            <a:extLst>
              <a:ext uri="{FF2B5EF4-FFF2-40B4-BE49-F238E27FC236}">
                <a16:creationId xmlns:a16="http://schemas.microsoft.com/office/drawing/2014/main" id="{76EB7B62-D12E-FACF-92F4-2B46DEAD187B}"/>
              </a:ext>
            </a:extLst>
          </p:cNvPr>
          <p:cNvPicPr>
            <a:picLocks noChangeAspect="1"/>
          </p:cNvPicPr>
          <p:nvPr/>
        </p:nvPicPr>
        <p:blipFill>
          <a:blip r:embed="rId2">
            <a:extLst>
              <a:ext uri="{28A0092B-C50C-407E-A947-70E740481C1C}">
                <a14:useLocalDpi xmlns:a14="http://schemas.microsoft.com/office/drawing/2010/main" val="0"/>
              </a:ext>
            </a:extLst>
          </a:blip>
          <a:srcRect l="14799" r="9299"/>
          <a:stretch>
            <a:fillRect/>
          </a:stretch>
        </p:blipFill>
        <p:spPr>
          <a:xfrm>
            <a:off x="-2292" y="0"/>
            <a:ext cx="18285717" cy="10315269"/>
          </a:xfrm>
          <a:prstGeom prst="rect">
            <a:avLst/>
          </a:prstGeom>
        </p:spPr>
      </p:pic>
      <p:sp>
        <p:nvSpPr>
          <p:cNvPr id="20" name="Arrow: Pentagon 19">
            <a:extLst>
              <a:ext uri="{FF2B5EF4-FFF2-40B4-BE49-F238E27FC236}">
                <a16:creationId xmlns:a16="http://schemas.microsoft.com/office/drawing/2014/main" id="{F31C0A38-56BB-1A87-C51B-328D19A5083F}"/>
              </a:ext>
            </a:extLst>
          </p:cNvPr>
          <p:cNvSpPr/>
          <p:nvPr/>
        </p:nvSpPr>
        <p:spPr>
          <a:xfrm>
            <a:off x="-4581" y="1770033"/>
            <a:ext cx="8458200" cy="1447800"/>
          </a:xfrm>
          <a:prstGeom prst="homePlate">
            <a:avLst/>
          </a:prstGeom>
          <a:solidFill>
            <a:srgbClr val="D53023"/>
          </a:solidFill>
          <a:ln>
            <a:solidFill>
              <a:srgbClr val="D530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6521184-0926-6027-1EEF-4ABEF37BA427}"/>
              </a:ext>
            </a:extLst>
          </p:cNvPr>
          <p:cNvSpPr txBox="1"/>
          <p:nvPr/>
        </p:nvSpPr>
        <p:spPr>
          <a:xfrm>
            <a:off x="228600" y="2032268"/>
            <a:ext cx="7162800" cy="923330"/>
          </a:xfrm>
          <a:prstGeom prst="rect">
            <a:avLst/>
          </a:prstGeom>
          <a:noFill/>
        </p:spPr>
        <p:txBody>
          <a:bodyPr wrap="square" rtlCol="0">
            <a:spAutoFit/>
          </a:bodyPr>
          <a:lstStyle/>
          <a:p>
            <a:r>
              <a:rPr lang="en-IN" sz="5400" dirty="0">
                <a:solidFill>
                  <a:schemeClr val="bg1"/>
                </a:solidFill>
                <a:latin typeface="TAN Headline" panose="020B0604020202020204" charset="0"/>
              </a:rPr>
              <a:t>Website Interface</a:t>
            </a:r>
          </a:p>
        </p:txBody>
      </p:sp>
      <p:pic>
        <p:nvPicPr>
          <p:cNvPr id="19" name="Picture 18">
            <a:extLst>
              <a:ext uri="{FF2B5EF4-FFF2-40B4-BE49-F238E27FC236}">
                <a16:creationId xmlns:a16="http://schemas.microsoft.com/office/drawing/2014/main" id="{39E546A5-05DB-2849-7EB3-59672C22C4FF}"/>
              </a:ext>
            </a:extLst>
          </p:cNvPr>
          <p:cNvPicPr>
            <a:picLocks noChangeAspect="1"/>
          </p:cNvPicPr>
          <p:nvPr/>
        </p:nvPicPr>
        <p:blipFill>
          <a:blip r:embed="rId3"/>
          <a:stretch>
            <a:fillRect/>
          </a:stretch>
        </p:blipFill>
        <p:spPr>
          <a:xfrm>
            <a:off x="16154400" y="9812388"/>
            <a:ext cx="2019404" cy="425472"/>
          </a:xfrm>
          <a:prstGeom prst="rect">
            <a:avLst/>
          </a:prstGeom>
        </p:spPr>
      </p:pic>
    </p:spTree>
    <p:extLst>
      <p:ext uri="{BB962C8B-B14F-4D97-AF65-F5344CB8AC3E}">
        <p14:creationId xmlns:p14="http://schemas.microsoft.com/office/powerpoint/2010/main" val="1018792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4"/>
          <p:cNvSpPr txBox="1"/>
          <p:nvPr/>
        </p:nvSpPr>
        <p:spPr>
          <a:xfrm>
            <a:off x="2209800" y="995964"/>
            <a:ext cx="8115300" cy="6141339"/>
          </a:xfrm>
          <a:prstGeom prst="rect">
            <a:avLst/>
          </a:prstGeom>
        </p:spPr>
        <p:txBody>
          <a:bodyPr lIns="50800" tIns="50800" rIns="50800" bIns="50800" rtlCol="0" anchor="ctr"/>
          <a:lstStyle/>
          <a:p>
            <a:pPr algn="ctr">
              <a:lnSpc>
                <a:spcPts val="1960"/>
              </a:lnSpc>
            </a:pPr>
            <a:endParaRPr/>
          </a:p>
        </p:txBody>
      </p:sp>
      <p:grpSp>
        <p:nvGrpSpPr>
          <p:cNvPr id="5" name="Group 5"/>
          <p:cNvGrpSpPr/>
          <p:nvPr/>
        </p:nvGrpSpPr>
        <p:grpSpPr>
          <a:xfrm>
            <a:off x="0" y="227984"/>
            <a:ext cx="18288000" cy="1708150"/>
            <a:chOff x="0" y="0"/>
            <a:chExt cx="5011430" cy="449883"/>
          </a:xfrm>
          <a:solidFill>
            <a:srgbClr val="D53023"/>
          </a:solidFill>
        </p:grpSpPr>
        <p:sp>
          <p:nvSpPr>
            <p:cNvPr id="6" name="Freeform 6"/>
            <p:cNvSpPr/>
            <p:nvPr/>
          </p:nvSpPr>
          <p:spPr>
            <a:xfrm>
              <a:off x="0" y="0"/>
              <a:ext cx="5011430" cy="449883"/>
            </a:xfrm>
            <a:custGeom>
              <a:avLst/>
              <a:gdLst/>
              <a:ahLst/>
              <a:cxnLst/>
              <a:rect l="l" t="t" r="r" b="b"/>
              <a:pathLst>
                <a:path w="5011430" h="449883">
                  <a:moveTo>
                    <a:pt x="0" y="0"/>
                  </a:moveTo>
                  <a:lnTo>
                    <a:pt x="5011430" y="0"/>
                  </a:lnTo>
                  <a:lnTo>
                    <a:pt x="5011430" y="449883"/>
                  </a:lnTo>
                  <a:lnTo>
                    <a:pt x="0" y="449883"/>
                  </a:lnTo>
                  <a:close/>
                </a:path>
              </a:pathLst>
            </a:custGeom>
            <a:grpFill/>
          </p:spPr>
          <p:txBody>
            <a:bodyPr/>
            <a:lstStyle/>
            <a:p>
              <a:endParaRPr lang="en-IN"/>
            </a:p>
          </p:txBody>
        </p:sp>
        <p:sp>
          <p:nvSpPr>
            <p:cNvPr id="7" name="TextBox 7"/>
            <p:cNvSpPr txBox="1"/>
            <p:nvPr/>
          </p:nvSpPr>
          <p:spPr>
            <a:xfrm>
              <a:off x="0" y="-28575"/>
              <a:ext cx="5011430" cy="478458"/>
            </a:xfrm>
            <a:prstGeom prst="rect">
              <a:avLst/>
            </a:prstGeom>
            <a:grpFill/>
          </p:spPr>
          <p:txBody>
            <a:bodyPr lIns="50800" tIns="50800" rIns="50800" bIns="50800" rtlCol="0" anchor="ctr"/>
            <a:lstStyle/>
            <a:p>
              <a:pPr algn="ctr">
                <a:lnSpc>
                  <a:spcPts val="1960"/>
                </a:lnSpc>
              </a:pPr>
              <a:endParaRPr/>
            </a:p>
          </p:txBody>
        </p:sp>
      </p:grpSp>
      <p:sp>
        <p:nvSpPr>
          <p:cNvPr id="10" name="TextBox 10"/>
          <p:cNvSpPr txBox="1"/>
          <p:nvPr/>
        </p:nvSpPr>
        <p:spPr>
          <a:xfrm>
            <a:off x="1028700" y="380537"/>
            <a:ext cx="16230600" cy="1167765"/>
          </a:xfrm>
          <a:prstGeom prst="rect">
            <a:avLst/>
          </a:prstGeom>
        </p:spPr>
        <p:txBody>
          <a:bodyPr lIns="0" tIns="0" rIns="0" bIns="0" rtlCol="0" anchor="t">
            <a:spAutoFit/>
          </a:bodyPr>
          <a:lstStyle/>
          <a:p>
            <a:pPr algn="ctr">
              <a:lnSpc>
                <a:spcPts val="9660"/>
              </a:lnSpc>
            </a:pPr>
            <a:r>
              <a:rPr lang="en-US" sz="6900" dirty="0">
                <a:solidFill>
                  <a:schemeClr val="bg1"/>
                </a:solidFill>
                <a:latin typeface="TAN Headline"/>
                <a:ea typeface="TAN Headline"/>
                <a:cs typeface="TAN Headline"/>
                <a:sym typeface="TAN Headline"/>
              </a:rPr>
              <a:t>Data Collection Strategy</a:t>
            </a:r>
          </a:p>
        </p:txBody>
      </p:sp>
      <p:pic>
        <p:nvPicPr>
          <p:cNvPr id="12" name="Picture 11">
            <a:extLst>
              <a:ext uri="{FF2B5EF4-FFF2-40B4-BE49-F238E27FC236}">
                <a16:creationId xmlns:a16="http://schemas.microsoft.com/office/drawing/2014/main" id="{124504AA-9B90-4443-95CC-8F8322A3B64E}"/>
              </a:ext>
            </a:extLst>
          </p:cNvPr>
          <p:cNvPicPr>
            <a:picLocks noChangeAspect="1"/>
          </p:cNvPicPr>
          <p:nvPr/>
        </p:nvPicPr>
        <p:blipFill>
          <a:blip r:embed="rId2"/>
          <a:stretch>
            <a:fillRect/>
          </a:stretch>
        </p:blipFill>
        <p:spPr>
          <a:xfrm>
            <a:off x="136436" y="2044630"/>
            <a:ext cx="6521983" cy="4914339"/>
          </a:xfrm>
          <a:prstGeom prst="rect">
            <a:avLst/>
          </a:prstGeom>
        </p:spPr>
      </p:pic>
      <p:pic>
        <p:nvPicPr>
          <p:cNvPr id="13" name="Picture 12">
            <a:extLst>
              <a:ext uri="{FF2B5EF4-FFF2-40B4-BE49-F238E27FC236}">
                <a16:creationId xmlns:a16="http://schemas.microsoft.com/office/drawing/2014/main" id="{8119B459-B82A-31A0-6283-FC618C027A1B}"/>
              </a:ext>
            </a:extLst>
          </p:cNvPr>
          <p:cNvPicPr>
            <a:picLocks noChangeAspect="1"/>
          </p:cNvPicPr>
          <p:nvPr/>
        </p:nvPicPr>
        <p:blipFill>
          <a:blip r:embed="rId3"/>
          <a:stretch>
            <a:fillRect/>
          </a:stretch>
        </p:blipFill>
        <p:spPr>
          <a:xfrm>
            <a:off x="5361228" y="5800415"/>
            <a:ext cx="5620648" cy="3904630"/>
          </a:xfrm>
          <a:prstGeom prst="rect">
            <a:avLst/>
          </a:prstGeom>
        </p:spPr>
      </p:pic>
      <p:sp>
        <p:nvSpPr>
          <p:cNvPr id="14" name="Arrow: Curved Down 13">
            <a:extLst>
              <a:ext uri="{FF2B5EF4-FFF2-40B4-BE49-F238E27FC236}">
                <a16:creationId xmlns:a16="http://schemas.microsoft.com/office/drawing/2014/main" id="{C1E11D6C-3FE9-DCC1-9842-3CFEB7AA2572}"/>
              </a:ext>
            </a:extLst>
          </p:cNvPr>
          <p:cNvSpPr/>
          <p:nvPr/>
        </p:nvSpPr>
        <p:spPr>
          <a:xfrm rot="1739135">
            <a:off x="6204660" y="4502167"/>
            <a:ext cx="2438400" cy="1524000"/>
          </a:xfrm>
          <a:prstGeom prst="curvedDownArrow">
            <a:avLst/>
          </a:prstGeom>
          <a:solidFill>
            <a:srgbClr val="D53023"/>
          </a:solidFill>
          <a:ln>
            <a:solidFill>
              <a:srgbClr val="D530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TextBox 14">
            <a:extLst>
              <a:ext uri="{FF2B5EF4-FFF2-40B4-BE49-F238E27FC236}">
                <a16:creationId xmlns:a16="http://schemas.microsoft.com/office/drawing/2014/main" id="{2F383DB5-92AE-2947-B4D0-3C56FBB43A89}"/>
              </a:ext>
            </a:extLst>
          </p:cNvPr>
          <p:cNvSpPr txBox="1"/>
          <p:nvPr/>
        </p:nvSpPr>
        <p:spPr>
          <a:xfrm>
            <a:off x="11047156" y="2217179"/>
            <a:ext cx="6553200" cy="4893647"/>
          </a:xfrm>
          <a:prstGeom prst="rect">
            <a:avLst/>
          </a:prstGeom>
          <a:noFill/>
        </p:spPr>
        <p:txBody>
          <a:bodyPr wrap="square" rtlCol="0">
            <a:spAutoFit/>
          </a:bodyPr>
          <a:lstStyle/>
          <a:p>
            <a:pPr marL="342900" indent="-342900">
              <a:buFont typeface="Wingdings" panose="05000000000000000000" pitchFamily="2" charset="2"/>
              <a:buChar char="q"/>
            </a:pPr>
            <a:r>
              <a:rPr lang="en-IN" sz="2400" spc="300" dirty="0">
                <a:latin typeface="Antic Bold" panose="020B0604020202020204" charset="0"/>
                <a:ea typeface="Antic Bold" panose="020B0604020202020204" charset="0"/>
              </a:rPr>
              <a:t>Step 1: Extracting link of every movie page using </a:t>
            </a:r>
            <a:r>
              <a:rPr lang="en-IN" sz="2400" b="1" spc="300" dirty="0">
                <a:latin typeface="Antic Bold" panose="020B0604020202020204" charset="0"/>
                <a:ea typeface="Antic Bold" panose="020B0604020202020204" charset="0"/>
              </a:rPr>
              <a:t>selenium, requests </a:t>
            </a:r>
            <a:r>
              <a:rPr lang="en-IN" sz="2400" spc="300" dirty="0">
                <a:latin typeface="Antic Bold" panose="020B0604020202020204" charset="0"/>
                <a:ea typeface="Antic Bold" panose="020B0604020202020204" charset="0"/>
              </a:rPr>
              <a:t>and </a:t>
            </a:r>
            <a:r>
              <a:rPr lang="en-IN" sz="2400" b="1" spc="300" dirty="0">
                <a:latin typeface="Antic Bold" panose="020B0604020202020204" charset="0"/>
                <a:ea typeface="Antic Bold" panose="020B0604020202020204" charset="0"/>
              </a:rPr>
              <a:t>BeautifulSoup</a:t>
            </a:r>
            <a:r>
              <a:rPr lang="en-IN" sz="2400" spc="300" dirty="0">
                <a:latin typeface="Antic Bold" panose="020B0604020202020204" charset="0"/>
                <a:ea typeface="Antic Bold" panose="020B0604020202020204" charset="0"/>
              </a:rPr>
              <a:t> module</a:t>
            </a:r>
          </a:p>
          <a:p>
            <a:pPr marL="342900" indent="-342900">
              <a:buFont typeface="Wingdings" panose="05000000000000000000" pitchFamily="2" charset="2"/>
              <a:buChar char="q"/>
            </a:pPr>
            <a:endParaRPr lang="en-IN" sz="2400" spc="300" dirty="0">
              <a:latin typeface="Antic Bold" panose="020B0604020202020204" charset="0"/>
              <a:ea typeface="Antic Bold" panose="020B0604020202020204" charset="0"/>
            </a:endParaRPr>
          </a:p>
          <a:p>
            <a:pPr marL="342900" indent="-342900">
              <a:buFont typeface="Wingdings" panose="05000000000000000000" pitchFamily="2" charset="2"/>
              <a:buChar char="q"/>
            </a:pPr>
            <a:r>
              <a:rPr lang="en-IN" sz="2400" spc="300" dirty="0">
                <a:latin typeface="Antic Bold" panose="020B0604020202020204" charset="0"/>
                <a:ea typeface="Antic Bold" panose="020B0604020202020204" charset="0"/>
              </a:rPr>
              <a:t>Step 2: Lopping through each link</a:t>
            </a:r>
          </a:p>
          <a:p>
            <a:pPr marL="342900" indent="-342900">
              <a:buFont typeface="Wingdings" panose="05000000000000000000" pitchFamily="2" charset="2"/>
              <a:buChar char="q"/>
            </a:pPr>
            <a:endParaRPr lang="en-IN" sz="2400" spc="300" dirty="0">
              <a:latin typeface="Antic Bold" panose="020B0604020202020204" charset="0"/>
              <a:ea typeface="Antic Bold" panose="020B0604020202020204" charset="0"/>
            </a:endParaRPr>
          </a:p>
          <a:p>
            <a:pPr marL="342900" indent="-342900">
              <a:buFont typeface="Wingdings" panose="05000000000000000000" pitchFamily="2" charset="2"/>
              <a:buChar char="q"/>
            </a:pPr>
            <a:r>
              <a:rPr lang="en-IN" sz="2400" spc="300" dirty="0">
                <a:latin typeface="Antic Bold" panose="020B0604020202020204" charset="0"/>
                <a:ea typeface="Antic Bold" panose="020B0604020202020204" charset="0"/>
              </a:rPr>
              <a:t>Step 3: Extracting data from movie page using </a:t>
            </a:r>
            <a:r>
              <a:rPr lang="en-IN" sz="2400" b="1" spc="300" dirty="0">
                <a:latin typeface="Antic Bold" panose="020B0604020202020204" charset="0"/>
                <a:ea typeface="Antic Bold" panose="020B0604020202020204" charset="0"/>
              </a:rPr>
              <a:t>requests </a:t>
            </a:r>
            <a:r>
              <a:rPr lang="en-IN" sz="2400" spc="300" dirty="0">
                <a:latin typeface="Antic Bold" panose="020B0604020202020204" charset="0"/>
                <a:ea typeface="Antic Bold" panose="020B0604020202020204" charset="0"/>
              </a:rPr>
              <a:t>and </a:t>
            </a:r>
            <a:r>
              <a:rPr lang="en-IN" sz="2400" b="1" spc="300" dirty="0">
                <a:latin typeface="Antic Bold" panose="020B0604020202020204" charset="0"/>
                <a:ea typeface="Antic Bold" panose="020B0604020202020204" charset="0"/>
              </a:rPr>
              <a:t>BeautifulSoup</a:t>
            </a:r>
            <a:r>
              <a:rPr lang="en-IN" sz="2400" spc="300" dirty="0">
                <a:latin typeface="Antic Bold" panose="020B0604020202020204" charset="0"/>
                <a:ea typeface="Antic Bold" panose="020B0604020202020204" charset="0"/>
              </a:rPr>
              <a:t> module</a:t>
            </a:r>
          </a:p>
          <a:p>
            <a:pPr marL="342900" indent="-342900">
              <a:buFont typeface="Wingdings" panose="05000000000000000000" pitchFamily="2" charset="2"/>
              <a:buChar char="q"/>
            </a:pPr>
            <a:endParaRPr lang="en-IN" sz="2400" spc="300" dirty="0">
              <a:latin typeface="Antic Bold" panose="020B0604020202020204" charset="0"/>
              <a:ea typeface="Antic Bold" panose="020B0604020202020204" charset="0"/>
            </a:endParaRPr>
          </a:p>
          <a:p>
            <a:pPr marL="342900" indent="-342900">
              <a:buFont typeface="Wingdings" panose="05000000000000000000" pitchFamily="2" charset="2"/>
              <a:buChar char="q"/>
            </a:pPr>
            <a:r>
              <a:rPr lang="en-IN" sz="2400" spc="300" dirty="0">
                <a:latin typeface="Antic Bold" panose="020B0604020202020204" charset="0"/>
                <a:ea typeface="Antic Bold" panose="020B0604020202020204" charset="0"/>
              </a:rPr>
              <a:t>Step 4: Storing Raw Data Into </a:t>
            </a:r>
            <a:r>
              <a:rPr lang="en-IN" sz="2400" b="1" spc="300" dirty="0">
                <a:latin typeface="Antic Bold" panose="020B0604020202020204" charset="0"/>
                <a:ea typeface="Antic Bold" panose="020B0604020202020204" charset="0"/>
              </a:rPr>
              <a:t>Data Frame </a:t>
            </a:r>
            <a:r>
              <a:rPr lang="en-IN" sz="2400" spc="300" dirty="0">
                <a:latin typeface="Antic Bold" panose="020B0604020202020204" charset="0"/>
                <a:ea typeface="Antic Bold" panose="020B0604020202020204" charset="0"/>
              </a:rPr>
              <a:t>using </a:t>
            </a:r>
            <a:r>
              <a:rPr lang="en-IN" sz="2400" b="1" spc="300" dirty="0">
                <a:latin typeface="Antic Bold" panose="020B0604020202020204" charset="0"/>
                <a:ea typeface="Antic Bold" panose="020B0604020202020204" charset="0"/>
              </a:rPr>
              <a:t>Pandas </a:t>
            </a:r>
            <a:r>
              <a:rPr lang="en-IN" sz="2400" spc="300" dirty="0">
                <a:latin typeface="Antic Bold" panose="020B0604020202020204" charset="0"/>
                <a:ea typeface="Antic Bold" panose="020B0604020202020204" charset="0"/>
              </a:rPr>
              <a:t>module</a:t>
            </a:r>
            <a:r>
              <a:rPr lang="en-IN" sz="2400" b="1" spc="300" dirty="0">
                <a:latin typeface="Antic Bold" panose="020B0604020202020204" charset="0"/>
                <a:ea typeface="Antic Bold" panose="020B0604020202020204" charset="0"/>
              </a:rPr>
              <a:t> </a:t>
            </a:r>
          </a:p>
          <a:p>
            <a:r>
              <a:rPr lang="en-IN" sz="2400" b="1" dirty="0">
                <a:latin typeface="Antic Bold" panose="020B0604020202020204" charset="0"/>
                <a:ea typeface="Antic Bold" panose="020B0604020202020204" charset="0"/>
              </a:rPr>
              <a:t> </a:t>
            </a:r>
          </a:p>
        </p:txBody>
      </p:sp>
      <p:sp>
        <p:nvSpPr>
          <p:cNvPr id="16" name="Arrow: Right 15">
            <a:extLst>
              <a:ext uri="{FF2B5EF4-FFF2-40B4-BE49-F238E27FC236}">
                <a16:creationId xmlns:a16="http://schemas.microsoft.com/office/drawing/2014/main" id="{F503191D-0F31-7675-555F-B2CE8AFBA171}"/>
              </a:ext>
            </a:extLst>
          </p:cNvPr>
          <p:cNvSpPr/>
          <p:nvPr/>
        </p:nvSpPr>
        <p:spPr>
          <a:xfrm rot="10800000">
            <a:off x="6674382" y="2476499"/>
            <a:ext cx="2871485" cy="1253247"/>
          </a:xfrm>
          <a:prstGeom prst="rightArrow">
            <a:avLst/>
          </a:prstGeom>
          <a:solidFill>
            <a:srgbClr val="D53023"/>
          </a:solidFill>
          <a:ln>
            <a:solidFill>
              <a:srgbClr val="D530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B13474EB-BDC4-3339-E49E-DA2D690FF424}"/>
              </a:ext>
            </a:extLst>
          </p:cNvPr>
          <p:cNvSpPr txBox="1"/>
          <p:nvPr/>
        </p:nvSpPr>
        <p:spPr>
          <a:xfrm>
            <a:off x="7423860" y="2818695"/>
            <a:ext cx="2057400" cy="523220"/>
          </a:xfrm>
          <a:prstGeom prst="rect">
            <a:avLst/>
          </a:prstGeom>
          <a:noFill/>
        </p:spPr>
        <p:txBody>
          <a:bodyPr wrap="square" rtlCol="0">
            <a:spAutoFit/>
          </a:bodyPr>
          <a:lstStyle/>
          <a:p>
            <a:r>
              <a:rPr lang="en-IN" sz="2800" dirty="0">
                <a:solidFill>
                  <a:schemeClr val="bg1"/>
                </a:solidFill>
                <a:latin typeface="Antic Bold" panose="020B0604020202020204" charset="0"/>
                <a:ea typeface="Antic Bold" panose="020B0604020202020204" charset="0"/>
              </a:rPr>
              <a:t>Home Page</a:t>
            </a:r>
          </a:p>
        </p:txBody>
      </p:sp>
      <p:sp>
        <p:nvSpPr>
          <p:cNvPr id="18" name="Arrow: Right 17">
            <a:extLst>
              <a:ext uri="{FF2B5EF4-FFF2-40B4-BE49-F238E27FC236}">
                <a16:creationId xmlns:a16="http://schemas.microsoft.com/office/drawing/2014/main" id="{7391E94A-FB0F-1260-20EA-D72AA17C8BB5}"/>
              </a:ext>
            </a:extLst>
          </p:cNvPr>
          <p:cNvSpPr/>
          <p:nvPr/>
        </p:nvSpPr>
        <p:spPr>
          <a:xfrm>
            <a:off x="2489743" y="7677669"/>
            <a:ext cx="2871485" cy="1253247"/>
          </a:xfrm>
          <a:prstGeom prst="rightArrow">
            <a:avLst/>
          </a:prstGeom>
          <a:solidFill>
            <a:srgbClr val="D53023"/>
          </a:solidFill>
          <a:ln>
            <a:solidFill>
              <a:srgbClr val="D530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067C5DC8-7B22-1397-3516-ACA0EF38557D}"/>
              </a:ext>
            </a:extLst>
          </p:cNvPr>
          <p:cNvSpPr txBox="1"/>
          <p:nvPr/>
        </p:nvSpPr>
        <p:spPr>
          <a:xfrm>
            <a:off x="2756814" y="8042682"/>
            <a:ext cx="2057400" cy="523220"/>
          </a:xfrm>
          <a:prstGeom prst="rect">
            <a:avLst/>
          </a:prstGeom>
          <a:noFill/>
        </p:spPr>
        <p:txBody>
          <a:bodyPr wrap="square" rtlCol="0">
            <a:spAutoFit/>
          </a:bodyPr>
          <a:lstStyle/>
          <a:p>
            <a:r>
              <a:rPr lang="en-IN" sz="2800" dirty="0">
                <a:solidFill>
                  <a:schemeClr val="bg1"/>
                </a:solidFill>
                <a:latin typeface="Antic Bold" panose="020B0604020202020204" charset="0"/>
                <a:ea typeface="Antic Bold" panose="020B0604020202020204" charset="0"/>
              </a:rPr>
              <a:t>Movie Page</a:t>
            </a:r>
          </a:p>
        </p:txBody>
      </p:sp>
      <p:pic>
        <p:nvPicPr>
          <p:cNvPr id="2" name="Picture 1">
            <a:extLst>
              <a:ext uri="{FF2B5EF4-FFF2-40B4-BE49-F238E27FC236}">
                <a16:creationId xmlns:a16="http://schemas.microsoft.com/office/drawing/2014/main" id="{4A365B24-0E6F-7481-7D3A-33C2ED2C91E1}"/>
              </a:ext>
            </a:extLst>
          </p:cNvPr>
          <p:cNvPicPr>
            <a:picLocks noChangeAspect="1"/>
          </p:cNvPicPr>
          <p:nvPr/>
        </p:nvPicPr>
        <p:blipFill>
          <a:blip r:embed="rId4"/>
          <a:stretch>
            <a:fillRect/>
          </a:stretch>
        </p:blipFill>
        <p:spPr>
          <a:xfrm>
            <a:off x="16078200" y="9746852"/>
            <a:ext cx="2017951" cy="4206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Arrow: Right 17">
            <a:extLst>
              <a:ext uri="{FF2B5EF4-FFF2-40B4-BE49-F238E27FC236}">
                <a16:creationId xmlns:a16="http://schemas.microsoft.com/office/drawing/2014/main" id="{AEF03564-ED88-DD41-8198-DC7656BD1BD0}"/>
              </a:ext>
            </a:extLst>
          </p:cNvPr>
          <p:cNvSpPr/>
          <p:nvPr/>
        </p:nvSpPr>
        <p:spPr>
          <a:xfrm>
            <a:off x="1028700" y="7429500"/>
            <a:ext cx="3677236" cy="1549278"/>
          </a:xfrm>
          <a:prstGeom prst="rightArrow">
            <a:avLst/>
          </a:prstGeom>
          <a:solidFill>
            <a:srgbClr val="D53023"/>
          </a:solidFill>
          <a:ln>
            <a:solidFill>
              <a:srgbClr val="D530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reeform 6"/>
          <p:cNvSpPr/>
          <p:nvPr/>
        </p:nvSpPr>
        <p:spPr>
          <a:xfrm>
            <a:off x="-24581" y="6145"/>
            <a:ext cx="18312581" cy="1167765"/>
          </a:xfrm>
          <a:custGeom>
            <a:avLst/>
            <a:gdLst/>
            <a:ahLst/>
            <a:cxnLst/>
            <a:rect l="l" t="t" r="r" b="b"/>
            <a:pathLst>
              <a:path w="5011430" h="449883">
                <a:moveTo>
                  <a:pt x="0" y="0"/>
                </a:moveTo>
                <a:lnTo>
                  <a:pt x="5011430" y="0"/>
                </a:lnTo>
                <a:lnTo>
                  <a:pt x="5011430" y="449883"/>
                </a:lnTo>
                <a:lnTo>
                  <a:pt x="0" y="449883"/>
                </a:lnTo>
                <a:close/>
              </a:path>
            </a:pathLst>
          </a:custGeom>
          <a:solidFill>
            <a:srgbClr val="D53023"/>
          </a:solidFill>
        </p:spPr>
        <p:txBody>
          <a:bodyPr/>
          <a:lstStyle/>
          <a:p>
            <a:endParaRPr lang="en-IN" dirty="0"/>
          </a:p>
        </p:txBody>
      </p:sp>
      <p:sp>
        <p:nvSpPr>
          <p:cNvPr id="10" name="TextBox 10"/>
          <p:cNvSpPr txBox="1"/>
          <p:nvPr/>
        </p:nvSpPr>
        <p:spPr>
          <a:xfrm>
            <a:off x="1028700" y="87435"/>
            <a:ext cx="16230600" cy="1167765"/>
          </a:xfrm>
          <a:prstGeom prst="rect">
            <a:avLst/>
          </a:prstGeom>
        </p:spPr>
        <p:txBody>
          <a:bodyPr lIns="0" tIns="0" rIns="0" bIns="0" rtlCol="0" anchor="t">
            <a:spAutoFit/>
          </a:bodyPr>
          <a:lstStyle/>
          <a:p>
            <a:pPr algn="ctr">
              <a:lnSpc>
                <a:spcPts val="9660"/>
              </a:lnSpc>
            </a:pPr>
            <a:r>
              <a:rPr lang="en-US" sz="6900" dirty="0">
                <a:solidFill>
                  <a:schemeClr val="bg1"/>
                </a:solidFill>
                <a:latin typeface="TAN Headline"/>
                <a:ea typeface="TAN Headline"/>
                <a:cs typeface="TAN Headline"/>
                <a:sym typeface="TAN Headline"/>
              </a:rPr>
              <a:t>Features Extracted</a:t>
            </a:r>
          </a:p>
        </p:txBody>
      </p:sp>
      <p:pic>
        <p:nvPicPr>
          <p:cNvPr id="8" name="Picture 7">
            <a:extLst>
              <a:ext uri="{FF2B5EF4-FFF2-40B4-BE49-F238E27FC236}">
                <a16:creationId xmlns:a16="http://schemas.microsoft.com/office/drawing/2014/main" id="{3786C0A4-5551-E46F-C1E3-7CCAA5771CC3}"/>
              </a:ext>
            </a:extLst>
          </p:cNvPr>
          <p:cNvPicPr>
            <a:picLocks noChangeAspect="1"/>
          </p:cNvPicPr>
          <p:nvPr/>
        </p:nvPicPr>
        <p:blipFill>
          <a:blip r:embed="rId2"/>
          <a:stretch>
            <a:fillRect/>
          </a:stretch>
        </p:blipFill>
        <p:spPr>
          <a:xfrm>
            <a:off x="4705936" y="6221580"/>
            <a:ext cx="13526672" cy="3977985"/>
          </a:xfrm>
          <a:prstGeom prst="rect">
            <a:avLst/>
          </a:prstGeom>
        </p:spPr>
      </p:pic>
      <p:sp>
        <p:nvSpPr>
          <p:cNvPr id="13" name="TextBox 12">
            <a:extLst>
              <a:ext uri="{FF2B5EF4-FFF2-40B4-BE49-F238E27FC236}">
                <a16:creationId xmlns:a16="http://schemas.microsoft.com/office/drawing/2014/main" id="{D587DA72-E1E3-A844-1D26-61F1E92A4F25}"/>
              </a:ext>
            </a:extLst>
          </p:cNvPr>
          <p:cNvSpPr txBox="1"/>
          <p:nvPr/>
        </p:nvSpPr>
        <p:spPr>
          <a:xfrm>
            <a:off x="8153400" y="1377377"/>
            <a:ext cx="7543800" cy="523220"/>
          </a:xfrm>
          <a:prstGeom prst="rect">
            <a:avLst/>
          </a:prstGeom>
          <a:noFill/>
        </p:spPr>
        <p:txBody>
          <a:bodyPr wrap="square" rtlCol="0">
            <a:spAutoFit/>
          </a:bodyPr>
          <a:lstStyle/>
          <a:p>
            <a:pPr algn="ctr"/>
            <a:r>
              <a:rPr lang="en-IN" sz="2800" b="1" spc="300" dirty="0">
                <a:latin typeface="Antic Bold" panose="020B0604020202020204" charset="0"/>
                <a:ea typeface="Antic Bold" panose="020B0604020202020204" charset="0"/>
              </a:rPr>
              <a:t>Total 720 entries from 0 to 719</a:t>
            </a:r>
          </a:p>
        </p:txBody>
      </p:sp>
      <p:graphicFrame>
        <p:nvGraphicFramePr>
          <p:cNvPr id="15" name="Table 14">
            <a:extLst>
              <a:ext uri="{FF2B5EF4-FFF2-40B4-BE49-F238E27FC236}">
                <a16:creationId xmlns:a16="http://schemas.microsoft.com/office/drawing/2014/main" id="{C80BE478-A47C-6B68-1056-84FAE22AD5F9}"/>
              </a:ext>
            </a:extLst>
          </p:cNvPr>
          <p:cNvGraphicFramePr>
            <a:graphicFrameLocks noGrp="1"/>
          </p:cNvGraphicFramePr>
          <p:nvPr>
            <p:extLst>
              <p:ext uri="{D42A27DB-BD31-4B8C-83A1-F6EECF244321}">
                <p14:modId xmlns:p14="http://schemas.microsoft.com/office/powerpoint/2010/main" val="3042549590"/>
              </p:ext>
            </p:extLst>
          </p:nvPr>
        </p:nvGraphicFramePr>
        <p:xfrm>
          <a:off x="152400" y="1308222"/>
          <a:ext cx="8195188" cy="4821970"/>
        </p:xfrm>
        <a:graphic>
          <a:graphicData uri="http://schemas.openxmlformats.org/drawingml/2006/table">
            <a:tbl>
              <a:tblPr firstRow="1" bandRow="1">
                <a:tableStyleId>{21E4AEA4-8DFA-4A89-87EB-49C32662AFE0}</a:tableStyleId>
              </a:tblPr>
              <a:tblGrid>
                <a:gridCol w="893314">
                  <a:extLst>
                    <a:ext uri="{9D8B030D-6E8A-4147-A177-3AD203B41FA5}">
                      <a16:colId xmlns:a16="http://schemas.microsoft.com/office/drawing/2014/main" val="3446220940"/>
                    </a:ext>
                  </a:extLst>
                </a:gridCol>
                <a:gridCol w="2641102">
                  <a:extLst>
                    <a:ext uri="{9D8B030D-6E8A-4147-A177-3AD203B41FA5}">
                      <a16:colId xmlns:a16="http://schemas.microsoft.com/office/drawing/2014/main" val="124204877"/>
                    </a:ext>
                  </a:extLst>
                </a:gridCol>
                <a:gridCol w="2523484">
                  <a:extLst>
                    <a:ext uri="{9D8B030D-6E8A-4147-A177-3AD203B41FA5}">
                      <a16:colId xmlns:a16="http://schemas.microsoft.com/office/drawing/2014/main" val="1617547092"/>
                    </a:ext>
                  </a:extLst>
                </a:gridCol>
                <a:gridCol w="2137288">
                  <a:extLst>
                    <a:ext uri="{9D8B030D-6E8A-4147-A177-3AD203B41FA5}">
                      <a16:colId xmlns:a16="http://schemas.microsoft.com/office/drawing/2014/main" val="549061489"/>
                    </a:ext>
                  </a:extLst>
                </a:gridCol>
              </a:tblGrid>
              <a:tr h="418189">
                <a:tc>
                  <a:txBody>
                    <a:bodyPr/>
                    <a:lstStyle/>
                    <a:p>
                      <a:pPr algn="ctr"/>
                      <a:r>
                        <a:rPr lang="en-IN" spc="300" dirty="0">
                          <a:latin typeface="Antic Bold" panose="020B0604020202020204" charset="0"/>
                          <a:ea typeface="Antic Bold" panose="020B0604020202020204" charset="0"/>
                        </a:rPr>
                        <a:t>Sr No</a:t>
                      </a:r>
                    </a:p>
                  </a:txBody>
                  <a:tcPr/>
                </a:tc>
                <a:tc>
                  <a:txBody>
                    <a:bodyPr/>
                    <a:lstStyle/>
                    <a:p>
                      <a:pPr algn="ctr"/>
                      <a:r>
                        <a:rPr lang="en-IN" spc="300" dirty="0">
                          <a:latin typeface="Antic Bold" panose="020B0604020202020204" charset="0"/>
                          <a:ea typeface="Antic Bold" panose="020B0604020202020204" charset="0"/>
                        </a:rPr>
                        <a:t>Feature</a:t>
                      </a:r>
                    </a:p>
                  </a:txBody>
                  <a:tcPr/>
                </a:tc>
                <a:tc>
                  <a:txBody>
                    <a:bodyPr/>
                    <a:lstStyle/>
                    <a:p>
                      <a:pPr algn="ctr"/>
                      <a:r>
                        <a:rPr lang="en-IN" spc="300" dirty="0">
                          <a:latin typeface="Antic Bold" panose="020B0604020202020204" charset="0"/>
                          <a:ea typeface="Antic Bold" panose="020B0604020202020204" charset="0"/>
                        </a:rPr>
                        <a:t>Total Non null Values</a:t>
                      </a:r>
                    </a:p>
                  </a:txBody>
                  <a:tcPr/>
                </a:tc>
                <a:tc>
                  <a:txBody>
                    <a:bodyPr/>
                    <a:lstStyle/>
                    <a:p>
                      <a:pPr algn="ctr"/>
                      <a:r>
                        <a:rPr lang="en-IN" spc="300" dirty="0">
                          <a:latin typeface="Antic Bold" panose="020B0604020202020204" charset="0"/>
                          <a:ea typeface="Antic Bold" panose="020B0604020202020204" charset="0"/>
                        </a:rPr>
                        <a:t>Data Type</a:t>
                      </a:r>
                    </a:p>
                  </a:txBody>
                  <a:tcPr/>
                </a:tc>
                <a:extLst>
                  <a:ext uri="{0D108BD9-81ED-4DB2-BD59-A6C34878D82A}">
                    <a16:rowId xmlns:a16="http://schemas.microsoft.com/office/drawing/2014/main" val="2184930532"/>
                  </a:ext>
                </a:extLst>
              </a:tr>
              <a:tr h="418189">
                <a:tc>
                  <a:txBody>
                    <a:bodyPr/>
                    <a:lstStyle/>
                    <a:p>
                      <a:r>
                        <a:rPr lang="en-IN" sz="1800" b="1" spc="300" dirty="0">
                          <a:latin typeface="Antic Bold" panose="020B0604020202020204" charset="0"/>
                          <a:ea typeface="Antic Bold" panose="020B0604020202020204" charset="0"/>
                        </a:rPr>
                        <a:t>1</a:t>
                      </a:r>
                    </a:p>
                  </a:txBody>
                  <a:tcPr/>
                </a:tc>
                <a:tc>
                  <a:txBody>
                    <a:bodyPr/>
                    <a:lstStyle/>
                    <a:p>
                      <a:r>
                        <a:rPr lang="en-US" sz="1800" b="1" spc="300" dirty="0">
                          <a:latin typeface="Antic Bold" panose="020B0604020202020204" charset="0"/>
                          <a:ea typeface="Antic Bold" panose="020B0604020202020204" charset="0"/>
                        </a:rPr>
                        <a:t>MovieTitle</a:t>
                      </a:r>
                      <a:endParaRPr lang="en-IN" sz="1800" b="1" spc="300" dirty="0">
                        <a:latin typeface="Antic Bold" panose="020B0604020202020204" charset="0"/>
                        <a:ea typeface="Antic Bold" panose="020B0604020202020204" charset="0"/>
                      </a:endParaRPr>
                    </a:p>
                  </a:txBody>
                  <a:tcPr/>
                </a:tc>
                <a:tc>
                  <a:txBody>
                    <a:bodyPr/>
                    <a:lstStyle/>
                    <a:p>
                      <a:pPr algn="ctr"/>
                      <a:r>
                        <a:rPr lang="en-IN" sz="1800" b="1" spc="300" dirty="0">
                          <a:latin typeface="Antic Bold" panose="020B0604020202020204" charset="0"/>
                          <a:ea typeface="Antic Bold" panose="020B0604020202020204" charset="0"/>
                        </a:rPr>
                        <a:t>720</a:t>
                      </a:r>
                    </a:p>
                  </a:txBody>
                  <a:tcPr/>
                </a:tc>
                <a:tc>
                  <a:txBody>
                    <a:bodyPr/>
                    <a:lstStyle/>
                    <a:p>
                      <a:pPr algn="ctr"/>
                      <a:r>
                        <a:rPr lang="en-IN" sz="1800" b="1" spc="300" dirty="0">
                          <a:latin typeface="Antic Bold" panose="020B0604020202020204" charset="0"/>
                          <a:ea typeface="Antic Bold" panose="020B0604020202020204" charset="0"/>
                        </a:rPr>
                        <a:t>Object</a:t>
                      </a:r>
                    </a:p>
                  </a:txBody>
                  <a:tcPr/>
                </a:tc>
                <a:extLst>
                  <a:ext uri="{0D108BD9-81ED-4DB2-BD59-A6C34878D82A}">
                    <a16:rowId xmlns:a16="http://schemas.microsoft.com/office/drawing/2014/main" val="3459288959"/>
                  </a:ext>
                </a:extLst>
              </a:tr>
              <a:tr h="418189">
                <a:tc>
                  <a:txBody>
                    <a:bodyPr/>
                    <a:lstStyle/>
                    <a:p>
                      <a:r>
                        <a:rPr lang="en-IN" sz="1800" b="1" spc="300" dirty="0">
                          <a:latin typeface="Antic Bold" panose="020B0604020202020204" charset="0"/>
                          <a:ea typeface="Antic Bold" panose="020B060402020202020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spc="300" dirty="0">
                          <a:latin typeface="Antic Bold" panose="020B0604020202020204" charset="0"/>
                          <a:ea typeface="Antic Bold" panose="020B0604020202020204" charset="0"/>
                        </a:rPr>
                        <a:t>ReleaseYear</a:t>
                      </a:r>
                    </a:p>
                  </a:txBody>
                  <a:tcPr/>
                </a:tc>
                <a:tc>
                  <a:txBody>
                    <a:bodyPr/>
                    <a:lstStyle/>
                    <a:p>
                      <a:pPr algn="ctr"/>
                      <a:r>
                        <a:rPr lang="en-IN" sz="1800" b="1" spc="300" dirty="0">
                          <a:latin typeface="Antic Bold" panose="020B0604020202020204" charset="0"/>
                          <a:ea typeface="Antic Bold" panose="020B0604020202020204" charset="0"/>
                        </a:rPr>
                        <a:t>720</a:t>
                      </a:r>
                    </a:p>
                  </a:txBody>
                  <a:tcPr/>
                </a:tc>
                <a:tc>
                  <a:txBody>
                    <a:bodyPr/>
                    <a:lstStyle/>
                    <a:p>
                      <a:pPr algn="ctr"/>
                      <a:r>
                        <a:rPr lang="en-IN" sz="1800" b="1" spc="300" dirty="0">
                          <a:latin typeface="Antic Bold" panose="020B0604020202020204" charset="0"/>
                          <a:ea typeface="Antic Bold" panose="020B0604020202020204" charset="0"/>
                        </a:rPr>
                        <a:t>Int64</a:t>
                      </a:r>
                    </a:p>
                  </a:txBody>
                  <a:tcPr/>
                </a:tc>
                <a:extLst>
                  <a:ext uri="{0D108BD9-81ED-4DB2-BD59-A6C34878D82A}">
                    <a16:rowId xmlns:a16="http://schemas.microsoft.com/office/drawing/2014/main" val="1490704653"/>
                  </a:ext>
                </a:extLst>
              </a:tr>
              <a:tr h="418189">
                <a:tc>
                  <a:txBody>
                    <a:bodyPr/>
                    <a:lstStyle/>
                    <a:p>
                      <a:r>
                        <a:rPr lang="en-IN" sz="1800" b="1" spc="300" dirty="0">
                          <a:latin typeface="Antic Bold" panose="020B0604020202020204" charset="0"/>
                          <a:ea typeface="Antic Bold" panose="020B0604020202020204" charset="0"/>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spc="300" dirty="0">
                          <a:latin typeface="Antic Bold" panose="020B0604020202020204" charset="0"/>
                          <a:ea typeface="Antic Bold" panose="020B0604020202020204" charset="0"/>
                        </a:rPr>
                        <a:t>RunTime</a:t>
                      </a:r>
                    </a:p>
                  </a:txBody>
                  <a:tcPr/>
                </a:tc>
                <a:tc>
                  <a:txBody>
                    <a:bodyPr/>
                    <a:lstStyle/>
                    <a:p>
                      <a:pPr algn="ctr"/>
                      <a:r>
                        <a:rPr lang="en-IN" sz="1800" b="1" spc="300" dirty="0">
                          <a:latin typeface="Antic Bold" panose="020B0604020202020204" charset="0"/>
                          <a:ea typeface="Antic Bold" panose="020B0604020202020204" charset="0"/>
                        </a:rPr>
                        <a:t>720</a:t>
                      </a:r>
                    </a:p>
                  </a:txBody>
                  <a:tcPr/>
                </a:tc>
                <a:tc>
                  <a:txBody>
                    <a:bodyPr/>
                    <a:lstStyle/>
                    <a:p>
                      <a:pPr algn="ctr"/>
                      <a:r>
                        <a:rPr lang="en-IN" sz="1800" b="1" spc="300" dirty="0">
                          <a:latin typeface="Antic Bold" panose="020B0604020202020204" charset="0"/>
                          <a:ea typeface="Antic Bold" panose="020B0604020202020204" charset="0"/>
                        </a:rPr>
                        <a:t>Object</a:t>
                      </a:r>
                    </a:p>
                  </a:txBody>
                  <a:tcPr/>
                </a:tc>
                <a:extLst>
                  <a:ext uri="{0D108BD9-81ED-4DB2-BD59-A6C34878D82A}">
                    <a16:rowId xmlns:a16="http://schemas.microsoft.com/office/drawing/2014/main" val="2673504477"/>
                  </a:ext>
                </a:extLst>
              </a:tr>
              <a:tr h="418189">
                <a:tc>
                  <a:txBody>
                    <a:bodyPr/>
                    <a:lstStyle/>
                    <a:p>
                      <a:r>
                        <a:rPr lang="en-IN" sz="1800" b="1" spc="300" dirty="0">
                          <a:latin typeface="Antic Bold" panose="020B0604020202020204" charset="0"/>
                          <a:ea typeface="Antic Bold" panose="020B0604020202020204" charset="0"/>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spc="300" dirty="0">
                          <a:latin typeface="Antic Bold" panose="020B0604020202020204" charset="0"/>
                          <a:ea typeface="Antic Bold" panose="020B0604020202020204" charset="0"/>
                        </a:rPr>
                        <a:t>Genres</a:t>
                      </a:r>
                    </a:p>
                  </a:txBody>
                  <a:tcPr/>
                </a:tc>
                <a:tc>
                  <a:txBody>
                    <a:bodyPr/>
                    <a:lstStyle/>
                    <a:p>
                      <a:pPr algn="ctr"/>
                      <a:r>
                        <a:rPr lang="en-IN" sz="1800" b="1" spc="300" dirty="0">
                          <a:latin typeface="Antic Bold" panose="020B0604020202020204" charset="0"/>
                          <a:ea typeface="Antic Bold" panose="020B0604020202020204" charset="0"/>
                        </a:rPr>
                        <a:t>719</a:t>
                      </a:r>
                    </a:p>
                  </a:txBody>
                  <a:tcPr/>
                </a:tc>
                <a:tc>
                  <a:txBody>
                    <a:bodyPr/>
                    <a:lstStyle/>
                    <a:p>
                      <a:pPr algn="ctr"/>
                      <a:r>
                        <a:rPr lang="en-IN" sz="1800" b="1" spc="300" dirty="0">
                          <a:latin typeface="Antic Bold" panose="020B0604020202020204" charset="0"/>
                          <a:ea typeface="Antic Bold" panose="020B0604020202020204" charset="0"/>
                        </a:rPr>
                        <a:t>Object</a:t>
                      </a:r>
                    </a:p>
                  </a:txBody>
                  <a:tcPr/>
                </a:tc>
                <a:extLst>
                  <a:ext uri="{0D108BD9-81ED-4DB2-BD59-A6C34878D82A}">
                    <a16:rowId xmlns:a16="http://schemas.microsoft.com/office/drawing/2014/main" val="2345766425"/>
                  </a:ext>
                </a:extLst>
              </a:tr>
              <a:tr h="418189">
                <a:tc>
                  <a:txBody>
                    <a:bodyPr/>
                    <a:lstStyle/>
                    <a:p>
                      <a:r>
                        <a:rPr lang="en-IN" sz="1800" b="1" spc="300" dirty="0">
                          <a:latin typeface="Antic Bold" panose="020B0604020202020204" charset="0"/>
                          <a:ea typeface="Antic Bold" panose="020B0604020202020204" charset="0"/>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spc="300" dirty="0">
                          <a:latin typeface="Antic Bold" panose="020B0604020202020204" charset="0"/>
                          <a:ea typeface="Antic Bold" panose="020B0604020202020204" charset="0"/>
                        </a:rPr>
                        <a:t>DirectorName</a:t>
                      </a:r>
                    </a:p>
                  </a:txBody>
                  <a:tcPr/>
                </a:tc>
                <a:tc>
                  <a:txBody>
                    <a:bodyPr/>
                    <a:lstStyle/>
                    <a:p>
                      <a:pPr algn="ctr"/>
                      <a:r>
                        <a:rPr lang="en-IN" sz="1800" b="1" spc="300" dirty="0">
                          <a:latin typeface="Antic Bold" panose="020B0604020202020204" charset="0"/>
                          <a:ea typeface="Antic Bold" panose="020B0604020202020204" charset="0"/>
                        </a:rPr>
                        <a:t>720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spc="300" dirty="0">
                          <a:latin typeface="Antic Bold" panose="020B0604020202020204" charset="0"/>
                          <a:ea typeface="Antic Bold" panose="020B0604020202020204" charset="0"/>
                        </a:rPr>
                        <a:t>Object</a:t>
                      </a:r>
                    </a:p>
                  </a:txBody>
                  <a:tcPr/>
                </a:tc>
                <a:extLst>
                  <a:ext uri="{0D108BD9-81ED-4DB2-BD59-A6C34878D82A}">
                    <a16:rowId xmlns:a16="http://schemas.microsoft.com/office/drawing/2014/main" val="2998670941"/>
                  </a:ext>
                </a:extLst>
              </a:tr>
              <a:tr h="418189">
                <a:tc>
                  <a:txBody>
                    <a:bodyPr/>
                    <a:lstStyle/>
                    <a:p>
                      <a:r>
                        <a:rPr lang="en-IN" sz="1800" b="1" spc="300" dirty="0">
                          <a:latin typeface="Antic Bold" panose="020B0604020202020204" charset="0"/>
                          <a:ea typeface="Antic Bold" panose="020B0604020202020204" charset="0"/>
                        </a:rPr>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spc="300" dirty="0">
                          <a:latin typeface="Antic Bold" panose="020B0604020202020204" charset="0"/>
                          <a:ea typeface="Antic Bold" panose="020B0604020202020204" charset="0"/>
                        </a:rPr>
                        <a:t>Rating</a:t>
                      </a:r>
                    </a:p>
                  </a:txBody>
                  <a:tcPr/>
                </a:tc>
                <a:tc>
                  <a:txBody>
                    <a:bodyPr/>
                    <a:lstStyle/>
                    <a:p>
                      <a:pPr algn="ctr"/>
                      <a:r>
                        <a:rPr lang="en-IN" sz="1800" b="1" spc="300" dirty="0">
                          <a:latin typeface="Antic Bold" panose="020B0604020202020204" charset="0"/>
                          <a:ea typeface="Antic Bold" panose="020B0604020202020204" charset="0"/>
                        </a:rPr>
                        <a:t>720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spc="300" dirty="0">
                          <a:latin typeface="Antic Bold" panose="020B0604020202020204" charset="0"/>
                          <a:ea typeface="Antic Bold" panose="020B0604020202020204" charset="0"/>
                        </a:rPr>
                        <a:t>Object</a:t>
                      </a:r>
                    </a:p>
                  </a:txBody>
                  <a:tcPr/>
                </a:tc>
                <a:extLst>
                  <a:ext uri="{0D108BD9-81ED-4DB2-BD59-A6C34878D82A}">
                    <a16:rowId xmlns:a16="http://schemas.microsoft.com/office/drawing/2014/main" val="1297639312"/>
                  </a:ext>
                </a:extLst>
              </a:tr>
              <a:tr h="418189">
                <a:tc>
                  <a:txBody>
                    <a:bodyPr/>
                    <a:lstStyle/>
                    <a:p>
                      <a:r>
                        <a:rPr lang="en-IN" sz="1800" b="1" spc="300" dirty="0">
                          <a:latin typeface="Antic Bold" panose="020B0604020202020204" charset="0"/>
                          <a:ea typeface="Antic Bold" panose="020B0604020202020204" charset="0"/>
                        </a:rPr>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spc="300" dirty="0">
                          <a:latin typeface="Antic Bold" panose="020B0604020202020204" charset="0"/>
                          <a:ea typeface="Antic Bold" panose="020B0604020202020204" charset="0"/>
                        </a:rPr>
                        <a:t>Studio</a:t>
                      </a:r>
                    </a:p>
                  </a:txBody>
                  <a:tcPr/>
                </a:tc>
                <a:tc>
                  <a:txBody>
                    <a:bodyPr/>
                    <a:lstStyle/>
                    <a:p>
                      <a:pPr algn="ctr"/>
                      <a:r>
                        <a:rPr lang="en-IN" sz="1800" b="1" spc="300" dirty="0">
                          <a:latin typeface="Antic Bold" panose="020B0604020202020204" charset="0"/>
                          <a:ea typeface="Antic Bold" panose="020B0604020202020204" charset="0"/>
                        </a:rPr>
                        <a:t>713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spc="300" dirty="0">
                          <a:latin typeface="Antic Bold" panose="020B0604020202020204" charset="0"/>
                          <a:ea typeface="Antic Bold" panose="020B0604020202020204" charset="0"/>
                        </a:rPr>
                        <a:t>Object</a:t>
                      </a:r>
                    </a:p>
                  </a:txBody>
                  <a:tcPr/>
                </a:tc>
                <a:extLst>
                  <a:ext uri="{0D108BD9-81ED-4DB2-BD59-A6C34878D82A}">
                    <a16:rowId xmlns:a16="http://schemas.microsoft.com/office/drawing/2014/main" val="4051205072"/>
                  </a:ext>
                </a:extLst>
              </a:tr>
              <a:tr h="418189">
                <a:tc>
                  <a:txBody>
                    <a:bodyPr/>
                    <a:lstStyle/>
                    <a:p>
                      <a:r>
                        <a:rPr lang="en-IN" sz="1800" b="1" spc="300" dirty="0">
                          <a:latin typeface="Antic Bold" panose="020B0604020202020204" charset="0"/>
                          <a:ea typeface="Antic Bold" panose="020B060402020202020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spc="300" dirty="0">
                          <a:latin typeface="Antic Bold" panose="020B0604020202020204" charset="0"/>
                          <a:ea typeface="Antic Bold" panose="020B0604020202020204" charset="0"/>
                        </a:rPr>
                        <a:t>OriginCountry</a:t>
                      </a:r>
                    </a:p>
                  </a:txBody>
                  <a:tcPr/>
                </a:tc>
                <a:tc>
                  <a:txBody>
                    <a:bodyPr/>
                    <a:lstStyle/>
                    <a:p>
                      <a:pPr algn="ctr"/>
                      <a:r>
                        <a:rPr lang="en-IN" sz="1800" b="1" spc="300" dirty="0">
                          <a:latin typeface="Antic Bold" panose="020B0604020202020204" charset="0"/>
                          <a:ea typeface="Antic Bold" panose="020B0604020202020204" charset="0"/>
                        </a:rPr>
                        <a:t>720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spc="300" dirty="0">
                          <a:latin typeface="Antic Bold" panose="020B0604020202020204" charset="0"/>
                          <a:ea typeface="Antic Bold" panose="020B0604020202020204" charset="0"/>
                        </a:rPr>
                        <a:t>Object</a:t>
                      </a:r>
                    </a:p>
                  </a:txBody>
                  <a:tcPr/>
                </a:tc>
                <a:extLst>
                  <a:ext uri="{0D108BD9-81ED-4DB2-BD59-A6C34878D82A}">
                    <a16:rowId xmlns:a16="http://schemas.microsoft.com/office/drawing/2014/main" val="1369420464"/>
                  </a:ext>
                </a:extLst>
              </a:tr>
              <a:tr h="418189">
                <a:tc>
                  <a:txBody>
                    <a:bodyPr/>
                    <a:lstStyle/>
                    <a:p>
                      <a:r>
                        <a:rPr lang="en-IN" sz="1800" b="1" spc="300" dirty="0">
                          <a:latin typeface="Antic Bold" panose="020B0604020202020204" charset="0"/>
                          <a:ea typeface="Antic Bold" panose="020B060402020202020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spc="300" dirty="0">
                          <a:latin typeface="Antic Bold" panose="020B0604020202020204" charset="0"/>
                          <a:ea typeface="Antic Bold" panose="020B0604020202020204" charset="0"/>
                        </a:rPr>
                        <a:t>OriginalLanguage</a:t>
                      </a:r>
                    </a:p>
                  </a:txBody>
                  <a:tcPr/>
                </a:tc>
                <a:tc>
                  <a:txBody>
                    <a:bodyPr/>
                    <a:lstStyle/>
                    <a:p>
                      <a:pPr algn="ctr"/>
                      <a:r>
                        <a:rPr lang="en-IN" sz="1800" b="1" spc="300" dirty="0">
                          <a:latin typeface="Antic Bold" panose="020B0604020202020204" charset="0"/>
                          <a:ea typeface="Antic Bold" panose="020B0604020202020204" charset="0"/>
                        </a:rPr>
                        <a:t>720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spc="300" dirty="0">
                          <a:latin typeface="Antic Bold" panose="020B0604020202020204" charset="0"/>
                          <a:ea typeface="Antic Bold" panose="020B0604020202020204" charset="0"/>
                        </a:rPr>
                        <a:t>Object</a:t>
                      </a:r>
                    </a:p>
                  </a:txBody>
                  <a:tcPr/>
                </a:tc>
                <a:extLst>
                  <a:ext uri="{0D108BD9-81ED-4DB2-BD59-A6C34878D82A}">
                    <a16:rowId xmlns:a16="http://schemas.microsoft.com/office/drawing/2014/main" val="4236606359"/>
                  </a:ext>
                </a:extLst>
              </a:tr>
              <a:tr h="418189">
                <a:tc>
                  <a:txBody>
                    <a:bodyPr/>
                    <a:lstStyle/>
                    <a:p>
                      <a:r>
                        <a:rPr lang="en-IN" sz="1800" b="1" spc="300" dirty="0">
                          <a:latin typeface="Antic Bold" panose="020B0604020202020204" charset="0"/>
                          <a:ea typeface="Antic Bold" panose="020B0604020202020204" charset="0"/>
                        </a:rPr>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spc="300" dirty="0">
                          <a:latin typeface="Antic Bold" panose="020B0604020202020204" charset="0"/>
                          <a:ea typeface="Antic Bold" panose="020B0604020202020204" charset="0"/>
                        </a:rPr>
                        <a:t>cast</a:t>
                      </a:r>
                    </a:p>
                  </a:txBody>
                  <a:tcPr/>
                </a:tc>
                <a:tc>
                  <a:txBody>
                    <a:bodyPr/>
                    <a:lstStyle/>
                    <a:p>
                      <a:pPr algn="ctr"/>
                      <a:r>
                        <a:rPr lang="en-IN" sz="1800" b="1" spc="300" dirty="0">
                          <a:latin typeface="Antic Bold" panose="020B0604020202020204" charset="0"/>
                          <a:ea typeface="Antic Bold" panose="020B0604020202020204" charset="0"/>
                        </a:rPr>
                        <a:t>718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spc="300" dirty="0">
                          <a:latin typeface="Antic Bold" panose="020B0604020202020204" charset="0"/>
                          <a:ea typeface="Antic Bold" panose="020B0604020202020204" charset="0"/>
                        </a:rPr>
                        <a:t>Object</a:t>
                      </a:r>
                    </a:p>
                  </a:txBody>
                  <a:tcPr/>
                </a:tc>
                <a:extLst>
                  <a:ext uri="{0D108BD9-81ED-4DB2-BD59-A6C34878D82A}">
                    <a16:rowId xmlns:a16="http://schemas.microsoft.com/office/drawing/2014/main" val="1883315728"/>
                  </a:ext>
                </a:extLst>
              </a:tr>
            </a:tbl>
          </a:graphicData>
        </a:graphic>
      </p:graphicFrame>
      <p:sp>
        <p:nvSpPr>
          <p:cNvPr id="17" name="TextBox 16">
            <a:extLst>
              <a:ext uri="{FF2B5EF4-FFF2-40B4-BE49-F238E27FC236}">
                <a16:creationId xmlns:a16="http://schemas.microsoft.com/office/drawing/2014/main" id="{91A5AE53-E9E9-429A-4B63-6E681B6D35C1}"/>
              </a:ext>
            </a:extLst>
          </p:cNvPr>
          <p:cNvSpPr txBox="1"/>
          <p:nvPr/>
        </p:nvSpPr>
        <p:spPr>
          <a:xfrm>
            <a:off x="-990600" y="7948962"/>
            <a:ext cx="7543800" cy="523220"/>
          </a:xfrm>
          <a:prstGeom prst="rect">
            <a:avLst/>
          </a:prstGeom>
          <a:noFill/>
        </p:spPr>
        <p:txBody>
          <a:bodyPr wrap="square" rtlCol="0">
            <a:spAutoFit/>
          </a:bodyPr>
          <a:lstStyle/>
          <a:p>
            <a:pPr algn="ctr"/>
            <a:r>
              <a:rPr lang="en-IN" sz="2800" b="1" spc="300" dirty="0">
                <a:solidFill>
                  <a:schemeClr val="bg1"/>
                </a:solidFill>
                <a:latin typeface="Antic Bold" panose="020B0604020202020204" charset="0"/>
                <a:ea typeface="Antic Bold" panose="020B0604020202020204" charset="0"/>
              </a:rPr>
              <a:t>Initial Table View</a:t>
            </a:r>
          </a:p>
        </p:txBody>
      </p:sp>
      <p:pic>
        <p:nvPicPr>
          <p:cNvPr id="19" name="Picture 18">
            <a:extLst>
              <a:ext uri="{FF2B5EF4-FFF2-40B4-BE49-F238E27FC236}">
                <a16:creationId xmlns:a16="http://schemas.microsoft.com/office/drawing/2014/main" id="{76625760-707E-3330-AD4F-10074730E50C}"/>
              </a:ext>
            </a:extLst>
          </p:cNvPr>
          <p:cNvPicPr>
            <a:picLocks noChangeAspect="1"/>
          </p:cNvPicPr>
          <p:nvPr/>
        </p:nvPicPr>
        <p:blipFill>
          <a:blip r:embed="rId3"/>
          <a:stretch>
            <a:fillRect/>
          </a:stretch>
        </p:blipFill>
        <p:spPr>
          <a:xfrm>
            <a:off x="16302004" y="30726"/>
            <a:ext cx="2017951" cy="4206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29EC2D-ECDB-D955-131A-BC7DDD9D95BF}"/>
            </a:ext>
          </a:extLst>
        </p:cNvPr>
        <p:cNvGrpSpPr/>
        <p:nvPr/>
      </p:nvGrpSpPr>
      <p:grpSpPr>
        <a:xfrm>
          <a:off x="0" y="0"/>
          <a:ext cx="0" cy="0"/>
          <a:chOff x="0" y="0"/>
          <a:chExt cx="0" cy="0"/>
        </a:xfrm>
      </p:grpSpPr>
      <p:sp>
        <p:nvSpPr>
          <p:cNvPr id="18" name="Arrow: Right 17">
            <a:extLst>
              <a:ext uri="{FF2B5EF4-FFF2-40B4-BE49-F238E27FC236}">
                <a16:creationId xmlns:a16="http://schemas.microsoft.com/office/drawing/2014/main" id="{72019BC2-FB1A-95C0-6D64-06E895A9E8FC}"/>
              </a:ext>
            </a:extLst>
          </p:cNvPr>
          <p:cNvSpPr/>
          <p:nvPr/>
        </p:nvSpPr>
        <p:spPr>
          <a:xfrm>
            <a:off x="457200" y="7432269"/>
            <a:ext cx="3805084" cy="1549278"/>
          </a:xfrm>
          <a:prstGeom prst="rightArrow">
            <a:avLst>
              <a:gd name="adj1" fmla="val 48096"/>
              <a:gd name="adj2" fmla="val 50000"/>
            </a:avLst>
          </a:prstGeom>
          <a:solidFill>
            <a:srgbClr val="D53023"/>
          </a:solidFill>
          <a:ln>
            <a:solidFill>
              <a:srgbClr val="D530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Freeform 6">
            <a:extLst>
              <a:ext uri="{FF2B5EF4-FFF2-40B4-BE49-F238E27FC236}">
                <a16:creationId xmlns:a16="http://schemas.microsoft.com/office/drawing/2014/main" id="{0998012E-0E22-CA9A-4371-9B572781E332}"/>
              </a:ext>
            </a:extLst>
          </p:cNvPr>
          <p:cNvSpPr/>
          <p:nvPr/>
        </p:nvSpPr>
        <p:spPr>
          <a:xfrm>
            <a:off x="0" y="6145"/>
            <a:ext cx="18288000" cy="1371232"/>
          </a:xfrm>
          <a:custGeom>
            <a:avLst/>
            <a:gdLst/>
            <a:ahLst/>
            <a:cxnLst/>
            <a:rect l="l" t="t" r="r" b="b"/>
            <a:pathLst>
              <a:path w="5011430" h="449883">
                <a:moveTo>
                  <a:pt x="0" y="0"/>
                </a:moveTo>
                <a:lnTo>
                  <a:pt x="5011430" y="0"/>
                </a:lnTo>
                <a:lnTo>
                  <a:pt x="5011430" y="449883"/>
                </a:lnTo>
                <a:lnTo>
                  <a:pt x="0" y="449883"/>
                </a:lnTo>
                <a:close/>
              </a:path>
            </a:pathLst>
          </a:custGeom>
          <a:solidFill>
            <a:srgbClr val="D53023"/>
          </a:solidFill>
        </p:spPr>
        <p:txBody>
          <a:bodyPr/>
          <a:lstStyle/>
          <a:p>
            <a:endParaRPr lang="en-IN" dirty="0"/>
          </a:p>
        </p:txBody>
      </p:sp>
      <p:sp>
        <p:nvSpPr>
          <p:cNvPr id="10" name="TextBox 10">
            <a:extLst>
              <a:ext uri="{FF2B5EF4-FFF2-40B4-BE49-F238E27FC236}">
                <a16:creationId xmlns:a16="http://schemas.microsoft.com/office/drawing/2014/main" id="{D84A1C8B-034E-079B-D181-207169F7673B}"/>
              </a:ext>
            </a:extLst>
          </p:cNvPr>
          <p:cNvSpPr txBox="1"/>
          <p:nvPr/>
        </p:nvSpPr>
        <p:spPr>
          <a:xfrm>
            <a:off x="1028700" y="87435"/>
            <a:ext cx="16192500" cy="1175515"/>
          </a:xfrm>
          <a:prstGeom prst="rect">
            <a:avLst/>
          </a:prstGeom>
        </p:spPr>
        <p:txBody>
          <a:bodyPr wrap="square" lIns="0" tIns="0" rIns="0" bIns="0" rtlCol="0" anchor="t">
            <a:spAutoFit/>
          </a:bodyPr>
          <a:lstStyle/>
          <a:p>
            <a:pPr algn="ctr">
              <a:lnSpc>
                <a:spcPts val="9660"/>
              </a:lnSpc>
            </a:pPr>
            <a:r>
              <a:rPr lang="en-US" sz="6900" dirty="0">
                <a:solidFill>
                  <a:schemeClr val="bg1"/>
                </a:solidFill>
                <a:latin typeface="TAN Headline"/>
                <a:ea typeface="TAN Headline"/>
                <a:cs typeface="TAN Headline"/>
                <a:sym typeface="TAN Headline"/>
              </a:rPr>
              <a:t>Data Cleaning</a:t>
            </a:r>
          </a:p>
        </p:txBody>
      </p:sp>
      <p:sp>
        <p:nvSpPr>
          <p:cNvPr id="13" name="TextBox 12">
            <a:extLst>
              <a:ext uri="{FF2B5EF4-FFF2-40B4-BE49-F238E27FC236}">
                <a16:creationId xmlns:a16="http://schemas.microsoft.com/office/drawing/2014/main" id="{EEE614E0-C80D-7975-3961-3872302840FC}"/>
              </a:ext>
            </a:extLst>
          </p:cNvPr>
          <p:cNvSpPr txBox="1"/>
          <p:nvPr/>
        </p:nvSpPr>
        <p:spPr>
          <a:xfrm>
            <a:off x="8153400" y="1377377"/>
            <a:ext cx="7543800" cy="523220"/>
          </a:xfrm>
          <a:prstGeom prst="rect">
            <a:avLst/>
          </a:prstGeom>
          <a:noFill/>
        </p:spPr>
        <p:txBody>
          <a:bodyPr wrap="square" rtlCol="0">
            <a:spAutoFit/>
          </a:bodyPr>
          <a:lstStyle/>
          <a:p>
            <a:pPr algn="ctr"/>
            <a:r>
              <a:rPr lang="en-IN" sz="2800" b="1" spc="300" dirty="0">
                <a:latin typeface="Antic Bold" panose="020B0604020202020204" charset="0"/>
                <a:ea typeface="Antic Bold" panose="020B0604020202020204" charset="0"/>
              </a:rPr>
              <a:t>Total 710 entries from 0 to 709</a:t>
            </a:r>
          </a:p>
        </p:txBody>
      </p:sp>
      <p:graphicFrame>
        <p:nvGraphicFramePr>
          <p:cNvPr id="15" name="Table 14">
            <a:extLst>
              <a:ext uri="{FF2B5EF4-FFF2-40B4-BE49-F238E27FC236}">
                <a16:creationId xmlns:a16="http://schemas.microsoft.com/office/drawing/2014/main" id="{744279C3-2367-AD25-0875-DF992DCA4EE4}"/>
              </a:ext>
            </a:extLst>
          </p:cNvPr>
          <p:cNvGraphicFramePr>
            <a:graphicFrameLocks noGrp="1"/>
          </p:cNvGraphicFramePr>
          <p:nvPr>
            <p:extLst>
              <p:ext uri="{D42A27DB-BD31-4B8C-83A1-F6EECF244321}">
                <p14:modId xmlns:p14="http://schemas.microsoft.com/office/powerpoint/2010/main" val="658450478"/>
              </p:ext>
            </p:extLst>
          </p:nvPr>
        </p:nvGraphicFramePr>
        <p:xfrm>
          <a:off x="152400" y="1485900"/>
          <a:ext cx="8195188" cy="4821970"/>
        </p:xfrm>
        <a:graphic>
          <a:graphicData uri="http://schemas.openxmlformats.org/drawingml/2006/table">
            <a:tbl>
              <a:tblPr firstRow="1" bandRow="1">
                <a:tableStyleId>{21E4AEA4-8DFA-4A89-87EB-49C32662AFE0}</a:tableStyleId>
              </a:tblPr>
              <a:tblGrid>
                <a:gridCol w="893314">
                  <a:extLst>
                    <a:ext uri="{9D8B030D-6E8A-4147-A177-3AD203B41FA5}">
                      <a16:colId xmlns:a16="http://schemas.microsoft.com/office/drawing/2014/main" val="3446220940"/>
                    </a:ext>
                  </a:extLst>
                </a:gridCol>
                <a:gridCol w="2641102">
                  <a:extLst>
                    <a:ext uri="{9D8B030D-6E8A-4147-A177-3AD203B41FA5}">
                      <a16:colId xmlns:a16="http://schemas.microsoft.com/office/drawing/2014/main" val="124204877"/>
                    </a:ext>
                  </a:extLst>
                </a:gridCol>
                <a:gridCol w="2523484">
                  <a:extLst>
                    <a:ext uri="{9D8B030D-6E8A-4147-A177-3AD203B41FA5}">
                      <a16:colId xmlns:a16="http://schemas.microsoft.com/office/drawing/2014/main" val="1617547092"/>
                    </a:ext>
                  </a:extLst>
                </a:gridCol>
                <a:gridCol w="2137288">
                  <a:extLst>
                    <a:ext uri="{9D8B030D-6E8A-4147-A177-3AD203B41FA5}">
                      <a16:colId xmlns:a16="http://schemas.microsoft.com/office/drawing/2014/main" val="549061489"/>
                    </a:ext>
                  </a:extLst>
                </a:gridCol>
              </a:tblGrid>
              <a:tr h="418189">
                <a:tc>
                  <a:txBody>
                    <a:bodyPr/>
                    <a:lstStyle/>
                    <a:p>
                      <a:pPr algn="ctr"/>
                      <a:r>
                        <a:rPr lang="en-IN" spc="300" dirty="0">
                          <a:latin typeface="Antic Bold" panose="020B0604020202020204" charset="0"/>
                          <a:ea typeface="Antic Bold" panose="020B0604020202020204" charset="0"/>
                        </a:rPr>
                        <a:t>Sr No</a:t>
                      </a:r>
                    </a:p>
                  </a:txBody>
                  <a:tcPr/>
                </a:tc>
                <a:tc>
                  <a:txBody>
                    <a:bodyPr/>
                    <a:lstStyle/>
                    <a:p>
                      <a:pPr algn="ctr"/>
                      <a:r>
                        <a:rPr lang="en-IN" spc="300" dirty="0">
                          <a:latin typeface="Antic Bold" panose="020B0604020202020204" charset="0"/>
                          <a:ea typeface="Antic Bold" panose="020B0604020202020204" charset="0"/>
                        </a:rPr>
                        <a:t>Feature</a:t>
                      </a:r>
                    </a:p>
                  </a:txBody>
                  <a:tcPr/>
                </a:tc>
                <a:tc>
                  <a:txBody>
                    <a:bodyPr/>
                    <a:lstStyle/>
                    <a:p>
                      <a:pPr algn="ctr"/>
                      <a:r>
                        <a:rPr lang="en-IN" spc="300" dirty="0">
                          <a:latin typeface="Antic Bold" panose="020B0604020202020204" charset="0"/>
                          <a:ea typeface="Antic Bold" panose="020B0604020202020204" charset="0"/>
                        </a:rPr>
                        <a:t>Total Non null Values</a:t>
                      </a:r>
                    </a:p>
                  </a:txBody>
                  <a:tcPr/>
                </a:tc>
                <a:tc>
                  <a:txBody>
                    <a:bodyPr/>
                    <a:lstStyle/>
                    <a:p>
                      <a:pPr algn="ctr"/>
                      <a:r>
                        <a:rPr lang="en-IN" spc="300" dirty="0">
                          <a:latin typeface="Antic Bold" panose="020B0604020202020204" charset="0"/>
                          <a:ea typeface="Antic Bold" panose="020B0604020202020204" charset="0"/>
                        </a:rPr>
                        <a:t>Data Type</a:t>
                      </a:r>
                    </a:p>
                  </a:txBody>
                  <a:tcPr/>
                </a:tc>
                <a:extLst>
                  <a:ext uri="{0D108BD9-81ED-4DB2-BD59-A6C34878D82A}">
                    <a16:rowId xmlns:a16="http://schemas.microsoft.com/office/drawing/2014/main" val="2184930532"/>
                  </a:ext>
                </a:extLst>
              </a:tr>
              <a:tr h="418189">
                <a:tc>
                  <a:txBody>
                    <a:bodyPr/>
                    <a:lstStyle/>
                    <a:p>
                      <a:r>
                        <a:rPr lang="en-IN" sz="1800" b="1" spc="300" dirty="0">
                          <a:latin typeface="Antic Bold" panose="020B0604020202020204" charset="0"/>
                          <a:ea typeface="Antic Bold" panose="020B0604020202020204" charset="0"/>
                        </a:rPr>
                        <a:t>1</a:t>
                      </a:r>
                    </a:p>
                  </a:txBody>
                  <a:tcPr/>
                </a:tc>
                <a:tc>
                  <a:txBody>
                    <a:bodyPr/>
                    <a:lstStyle/>
                    <a:p>
                      <a:r>
                        <a:rPr lang="en-US" sz="1800" b="1" spc="300" dirty="0">
                          <a:latin typeface="Antic Bold" panose="020B0604020202020204" charset="0"/>
                          <a:ea typeface="Antic Bold" panose="020B0604020202020204" charset="0"/>
                        </a:rPr>
                        <a:t>MovieTitle</a:t>
                      </a:r>
                      <a:endParaRPr lang="en-IN" sz="1800" b="1" spc="300" dirty="0">
                        <a:latin typeface="Antic Bold" panose="020B0604020202020204" charset="0"/>
                        <a:ea typeface="Antic Bold" panose="020B0604020202020204" charset="0"/>
                      </a:endParaRPr>
                    </a:p>
                  </a:txBody>
                  <a:tcPr/>
                </a:tc>
                <a:tc>
                  <a:txBody>
                    <a:bodyPr/>
                    <a:lstStyle/>
                    <a:p>
                      <a:pPr algn="ctr"/>
                      <a:r>
                        <a:rPr lang="en-IN" sz="1800" b="1" spc="300" dirty="0">
                          <a:latin typeface="Antic Bold" panose="020B0604020202020204" charset="0"/>
                          <a:ea typeface="Antic Bold" panose="020B0604020202020204" charset="0"/>
                        </a:rPr>
                        <a:t>710</a:t>
                      </a:r>
                    </a:p>
                  </a:txBody>
                  <a:tcPr/>
                </a:tc>
                <a:tc>
                  <a:txBody>
                    <a:bodyPr/>
                    <a:lstStyle/>
                    <a:p>
                      <a:pPr algn="ctr"/>
                      <a:r>
                        <a:rPr lang="en-IN" sz="1800" b="1" spc="300" dirty="0">
                          <a:latin typeface="Antic Bold" panose="020B0604020202020204" charset="0"/>
                          <a:ea typeface="Antic Bold" panose="020B0604020202020204" charset="0"/>
                        </a:rPr>
                        <a:t>Object</a:t>
                      </a:r>
                    </a:p>
                  </a:txBody>
                  <a:tcPr/>
                </a:tc>
                <a:extLst>
                  <a:ext uri="{0D108BD9-81ED-4DB2-BD59-A6C34878D82A}">
                    <a16:rowId xmlns:a16="http://schemas.microsoft.com/office/drawing/2014/main" val="3459288959"/>
                  </a:ext>
                </a:extLst>
              </a:tr>
              <a:tr h="418189">
                <a:tc>
                  <a:txBody>
                    <a:bodyPr/>
                    <a:lstStyle/>
                    <a:p>
                      <a:r>
                        <a:rPr lang="en-IN" sz="1800" b="1" spc="300" dirty="0">
                          <a:latin typeface="Antic Bold" panose="020B0604020202020204" charset="0"/>
                          <a:ea typeface="Antic Bold" panose="020B060402020202020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spc="300" dirty="0">
                          <a:latin typeface="Antic Bold" panose="020B0604020202020204" charset="0"/>
                          <a:ea typeface="Antic Bold" panose="020B0604020202020204" charset="0"/>
                        </a:rPr>
                        <a:t>ReleaseYear</a:t>
                      </a:r>
                    </a:p>
                  </a:txBody>
                  <a:tcPr/>
                </a:tc>
                <a:tc>
                  <a:txBody>
                    <a:bodyPr/>
                    <a:lstStyle/>
                    <a:p>
                      <a:pPr algn="ctr"/>
                      <a:r>
                        <a:rPr lang="en-IN" sz="1800" b="1" spc="300" dirty="0">
                          <a:latin typeface="Antic Bold" panose="020B0604020202020204" charset="0"/>
                          <a:ea typeface="Antic Bold" panose="020B0604020202020204" charset="0"/>
                        </a:rPr>
                        <a:t>710</a:t>
                      </a:r>
                    </a:p>
                  </a:txBody>
                  <a:tcPr/>
                </a:tc>
                <a:tc>
                  <a:txBody>
                    <a:bodyPr/>
                    <a:lstStyle/>
                    <a:p>
                      <a:pPr algn="ctr"/>
                      <a:r>
                        <a:rPr lang="en-IN" sz="1800" b="1" spc="300" dirty="0">
                          <a:latin typeface="Antic Bold" panose="020B0604020202020204" charset="0"/>
                          <a:ea typeface="Antic Bold" panose="020B0604020202020204" charset="0"/>
                        </a:rPr>
                        <a:t>Int64</a:t>
                      </a:r>
                    </a:p>
                  </a:txBody>
                  <a:tcPr/>
                </a:tc>
                <a:extLst>
                  <a:ext uri="{0D108BD9-81ED-4DB2-BD59-A6C34878D82A}">
                    <a16:rowId xmlns:a16="http://schemas.microsoft.com/office/drawing/2014/main" val="1490704653"/>
                  </a:ext>
                </a:extLst>
              </a:tr>
              <a:tr h="418189">
                <a:tc>
                  <a:txBody>
                    <a:bodyPr/>
                    <a:lstStyle/>
                    <a:p>
                      <a:r>
                        <a:rPr lang="en-IN" sz="1800" b="1" spc="300" dirty="0">
                          <a:latin typeface="Antic Bold" panose="020B0604020202020204" charset="0"/>
                          <a:ea typeface="Antic Bold" panose="020B0604020202020204" charset="0"/>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spc="300" dirty="0">
                          <a:latin typeface="Antic Bold" panose="020B0604020202020204" charset="0"/>
                          <a:ea typeface="Antic Bold" panose="020B0604020202020204" charset="0"/>
                        </a:rPr>
                        <a:t>RunTime</a:t>
                      </a:r>
                    </a:p>
                  </a:txBody>
                  <a:tcPr/>
                </a:tc>
                <a:tc>
                  <a:txBody>
                    <a:bodyPr/>
                    <a:lstStyle/>
                    <a:p>
                      <a:pPr algn="ctr"/>
                      <a:r>
                        <a:rPr lang="en-IN" sz="1800" b="1" spc="300" dirty="0">
                          <a:latin typeface="Antic Bold" panose="020B0604020202020204" charset="0"/>
                          <a:ea typeface="Antic Bold" panose="020B0604020202020204" charset="0"/>
                        </a:rPr>
                        <a:t>710</a:t>
                      </a:r>
                    </a:p>
                  </a:txBody>
                  <a:tcPr/>
                </a:tc>
                <a:tc>
                  <a:txBody>
                    <a:bodyPr/>
                    <a:lstStyle/>
                    <a:p>
                      <a:pPr algn="ctr"/>
                      <a:r>
                        <a:rPr lang="en-IN" sz="1800" b="1" spc="300" dirty="0">
                          <a:latin typeface="Antic Bold" panose="020B0604020202020204" charset="0"/>
                          <a:ea typeface="Antic Bold" panose="020B0604020202020204" charset="0"/>
                        </a:rPr>
                        <a:t>Float64</a:t>
                      </a:r>
                    </a:p>
                  </a:txBody>
                  <a:tcPr/>
                </a:tc>
                <a:extLst>
                  <a:ext uri="{0D108BD9-81ED-4DB2-BD59-A6C34878D82A}">
                    <a16:rowId xmlns:a16="http://schemas.microsoft.com/office/drawing/2014/main" val="2673504477"/>
                  </a:ext>
                </a:extLst>
              </a:tr>
              <a:tr h="418189">
                <a:tc>
                  <a:txBody>
                    <a:bodyPr/>
                    <a:lstStyle/>
                    <a:p>
                      <a:r>
                        <a:rPr lang="en-IN" sz="1800" b="1" spc="300" dirty="0">
                          <a:latin typeface="Antic Bold" panose="020B0604020202020204" charset="0"/>
                          <a:ea typeface="Antic Bold" panose="020B0604020202020204" charset="0"/>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spc="300" dirty="0">
                          <a:latin typeface="Antic Bold" panose="020B0604020202020204" charset="0"/>
                          <a:ea typeface="Antic Bold" panose="020B0604020202020204" charset="0"/>
                        </a:rPr>
                        <a:t>Genres</a:t>
                      </a:r>
                    </a:p>
                  </a:txBody>
                  <a:tcPr/>
                </a:tc>
                <a:tc>
                  <a:txBody>
                    <a:bodyPr/>
                    <a:lstStyle/>
                    <a:p>
                      <a:pPr algn="ctr"/>
                      <a:r>
                        <a:rPr lang="en-IN" sz="1800" b="1" spc="300" dirty="0">
                          <a:latin typeface="Antic Bold" panose="020B0604020202020204" charset="0"/>
                          <a:ea typeface="Antic Bold" panose="020B0604020202020204" charset="0"/>
                        </a:rPr>
                        <a:t>710</a:t>
                      </a:r>
                    </a:p>
                  </a:txBody>
                  <a:tcPr/>
                </a:tc>
                <a:tc>
                  <a:txBody>
                    <a:bodyPr/>
                    <a:lstStyle/>
                    <a:p>
                      <a:pPr algn="ctr"/>
                      <a:r>
                        <a:rPr lang="en-IN" sz="1800" b="1" spc="300" dirty="0">
                          <a:latin typeface="Antic Bold" panose="020B0604020202020204" charset="0"/>
                          <a:ea typeface="Antic Bold" panose="020B0604020202020204" charset="0"/>
                        </a:rPr>
                        <a:t>Object</a:t>
                      </a:r>
                    </a:p>
                  </a:txBody>
                  <a:tcPr/>
                </a:tc>
                <a:extLst>
                  <a:ext uri="{0D108BD9-81ED-4DB2-BD59-A6C34878D82A}">
                    <a16:rowId xmlns:a16="http://schemas.microsoft.com/office/drawing/2014/main" val="2345766425"/>
                  </a:ext>
                </a:extLst>
              </a:tr>
              <a:tr h="418189">
                <a:tc>
                  <a:txBody>
                    <a:bodyPr/>
                    <a:lstStyle/>
                    <a:p>
                      <a:r>
                        <a:rPr lang="en-IN" sz="1800" b="1" spc="300" dirty="0">
                          <a:latin typeface="Antic Bold" panose="020B0604020202020204" charset="0"/>
                          <a:ea typeface="Antic Bold" panose="020B0604020202020204" charset="0"/>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spc="300" dirty="0">
                          <a:latin typeface="Antic Bold" panose="020B0604020202020204" charset="0"/>
                          <a:ea typeface="Antic Bold" panose="020B0604020202020204" charset="0"/>
                        </a:rPr>
                        <a:t>DirectorName</a:t>
                      </a:r>
                    </a:p>
                  </a:txBody>
                  <a:tcPr/>
                </a:tc>
                <a:tc>
                  <a:txBody>
                    <a:bodyPr/>
                    <a:lstStyle/>
                    <a:p>
                      <a:pPr algn="ctr"/>
                      <a:r>
                        <a:rPr lang="en-IN" sz="1800" b="1" spc="300" dirty="0">
                          <a:latin typeface="Antic Bold" panose="020B0604020202020204" charset="0"/>
                          <a:ea typeface="Antic Bold" panose="020B0604020202020204" charset="0"/>
                        </a:rPr>
                        <a:t>710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spc="300" dirty="0">
                          <a:latin typeface="Antic Bold" panose="020B0604020202020204" charset="0"/>
                          <a:ea typeface="Antic Bold" panose="020B0604020202020204" charset="0"/>
                        </a:rPr>
                        <a:t>Object</a:t>
                      </a:r>
                    </a:p>
                  </a:txBody>
                  <a:tcPr/>
                </a:tc>
                <a:extLst>
                  <a:ext uri="{0D108BD9-81ED-4DB2-BD59-A6C34878D82A}">
                    <a16:rowId xmlns:a16="http://schemas.microsoft.com/office/drawing/2014/main" val="2998670941"/>
                  </a:ext>
                </a:extLst>
              </a:tr>
              <a:tr h="418189">
                <a:tc>
                  <a:txBody>
                    <a:bodyPr/>
                    <a:lstStyle/>
                    <a:p>
                      <a:r>
                        <a:rPr lang="en-IN" sz="1800" b="1" spc="300" dirty="0">
                          <a:latin typeface="Antic Bold" panose="020B0604020202020204" charset="0"/>
                          <a:ea typeface="Antic Bold" panose="020B0604020202020204" charset="0"/>
                        </a:rPr>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spc="300" dirty="0">
                          <a:latin typeface="Antic Bold" panose="020B0604020202020204" charset="0"/>
                          <a:ea typeface="Antic Bold" panose="020B0604020202020204" charset="0"/>
                        </a:rPr>
                        <a:t>Rating</a:t>
                      </a:r>
                    </a:p>
                  </a:txBody>
                  <a:tcPr/>
                </a:tc>
                <a:tc>
                  <a:txBody>
                    <a:bodyPr/>
                    <a:lstStyle/>
                    <a:p>
                      <a:pPr algn="ctr"/>
                      <a:r>
                        <a:rPr lang="en-IN" sz="1800" b="1" spc="300" dirty="0">
                          <a:latin typeface="Antic Bold" panose="020B0604020202020204" charset="0"/>
                          <a:ea typeface="Antic Bold" panose="020B0604020202020204" charset="0"/>
                        </a:rPr>
                        <a:t>710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spc="300" dirty="0">
                          <a:latin typeface="Antic Bold" panose="020B0604020202020204" charset="0"/>
                          <a:ea typeface="Antic Bold" panose="020B0604020202020204" charset="0"/>
                        </a:rPr>
                        <a:t>Float64</a:t>
                      </a:r>
                    </a:p>
                  </a:txBody>
                  <a:tcPr/>
                </a:tc>
                <a:extLst>
                  <a:ext uri="{0D108BD9-81ED-4DB2-BD59-A6C34878D82A}">
                    <a16:rowId xmlns:a16="http://schemas.microsoft.com/office/drawing/2014/main" val="1297639312"/>
                  </a:ext>
                </a:extLst>
              </a:tr>
              <a:tr h="418189">
                <a:tc>
                  <a:txBody>
                    <a:bodyPr/>
                    <a:lstStyle/>
                    <a:p>
                      <a:r>
                        <a:rPr lang="en-IN" sz="1800" b="1" spc="300" dirty="0">
                          <a:latin typeface="Antic Bold" panose="020B0604020202020204" charset="0"/>
                          <a:ea typeface="Antic Bold" panose="020B0604020202020204" charset="0"/>
                        </a:rPr>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spc="300" dirty="0">
                          <a:latin typeface="Antic Bold" panose="020B0604020202020204" charset="0"/>
                          <a:ea typeface="Antic Bold" panose="020B0604020202020204" charset="0"/>
                        </a:rPr>
                        <a:t>Studio</a:t>
                      </a:r>
                    </a:p>
                  </a:txBody>
                  <a:tcPr/>
                </a:tc>
                <a:tc>
                  <a:txBody>
                    <a:bodyPr/>
                    <a:lstStyle/>
                    <a:p>
                      <a:pPr algn="ctr"/>
                      <a:r>
                        <a:rPr lang="en-IN" sz="1800" b="1" spc="300" dirty="0">
                          <a:latin typeface="Antic Bold" panose="020B0604020202020204" charset="0"/>
                          <a:ea typeface="Antic Bold" panose="020B0604020202020204" charset="0"/>
                        </a:rPr>
                        <a:t>710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spc="300" dirty="0">
                          <a:latin typeface="Antic Bold" panose="020B0604020202020204" charset="0"/>
                          <a:ea typeface="Antic Bold" panose="020B0604020202020204" charset="0"/>
                        </a:rPr>
                        <a:t>Object</a:t>
                      </a:r>
                    </a:p>
                  </a:txBody>
                  <a:tcPr/>
                </a:tc>
                <a:extLst>
                  <a:ext uri="{0D108BD9-81ED-4DB2-BD59-A6C34878D82A}">
                    <a16:rowId xmlns:a16="http://schemas.microsoft.com/office/drawing/2014/main" val="4051205072"/>
                  </a:ext>
                </a:extLst>
              </a:tr>
              <a:tr h="418189">
                <a:tc>
                  <a:txBody>
                    <a:bodyPr/>
                    <a:lstStyle/>
                    <a:p>
                      <a:r>
                        <a:rPr lang="en-IN" sz="1800" b="1" spc="300" dirty="0">
                          <a:latin typeface="Antic Bold" panose="020B0604020202020204" charset="0"/>
                          <a:ea typeface="Antic Bold" panose="020B060402020202020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spc="300" dirty="0">
                          <a:latin typeface="Antic Bold" panose="020B0604020202020204" charset="0"/>
                          <a:ea typeface="Antic Bold" panose="020B0604020202020204" charset="0"/>
                        </a:rPr>
                        <a:t>OriginCountry</a:t>
                      </a:r>
                    </a:p>
                  </a:txBody>
                  <a:tcPr/>
                </a:tc>
                <a:tc>
                  <a:txBody>
                    <a:bodyPr/>
                    <a:lstStyle/>
                    <a:p>
                      <a:pPr algn="ctr"/>
                      <a:r>
                        <a:rPr lang="en-IN" sz="1800" b="1" spc="300" dirty="0">
                          <a:latin typeface="Antic Bold" panose="020B0604020202020204" charset="0"/>
                          <a:ea typeface="Antic Bold" panose="020B0604020202020204" charset="0"/>
                        </a:rPr>
                        <a:t>710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spc="300" dirty="0">
                          <a:latin typeface="Antic Bold" panose="020B0604020202020204" charset="0"/>
                          <a:ea typeface="Antic Bold" panose="020B0604020202020204" charset="0"/>
                        </a:rPr>
                        <a:t>Object</a:t>
                      </a:r>
                    </a:p>
                  </a:txBody>
                  <a:tcPr/>
                </a:tc>
                <a:extLst>
                  <a:ext uri="{0D108BD9-81ED-4DB2-BD59-A6C34878D82A}">
                    <a16:rowId xmlns:a16="http://schemas.microsoft.com/office/drawing/2014/main" val="1369420464"/>
                  </a:ext>
                </a:extLst>
              </a:tr>
              <a:tr h="418189">
                <a:tc>
                  <a:txBody>
                    <a:bodyPr/>
                    <a:lstStyle/>
                    <a:p>
                      <a:r>
                        <a:rPr lang="en-IN" sz="1800" b="1" spc="300" dirty="0">
                          <a:latin typeface="Antic Bold" panose="020B0604020202020204" charset="0"/>
                          <a:ea typeface="Antic Bold" panose="020B060402020202020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spc="300" dirty="0">
                          <a:latin typeface="Antic Bold" panose="020B0604020202020204" charset="0"/>
                          <a:ea typeface="Antic Bold" panose="020B0604020202020204" charset="0"/>
                        </a:rPr>
                        <a:t>OriginalLanguage</a:t>
                      </a:r>
                    </a:p>
                  </a:txBody>
                  <a:tcPr/>
                </a:tc>
                <a:tc>
                  <a:txBody>
                    <a:bodyPr/>
                    <a:lstStyle/>
                    <a:p>
                      <a:pPr algn="ctr"/>
                      <a:r>
                        <a:rPr lang="en-IN" sz="1800" b="1" spc="300" dirty="0">
                          <a:latin typeface="Antic Bold" panose="020B0604020202020204" charset="0"/>
                          <a:ea typeface="Antic Bold" panose="020B0604020202020204" charset="0"/>
                        </a:rPr>
                        <a:t>710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spc="300" dirty="0">
                          <a:latin typeface="Antic Bold" panose="020B0604020202020204" charset="0"/>
                          <a:ea typeface="Antic Bold" panose="020B0604020202020204" charset="0"/>
                        </a:rPr>
                        <a:t>Object</a:t>
                      </a:r>
                    </a:p>
                  </a:txBody>
                  <a:tcPr/>
                </a:tc>
                <a:extLst>
                  <a:ext uri="{0D108BD9-81ED-4DB2-BD59-A6C34878D82A}">
                    <a16:rowId xmlns:a16="http://schemas.microsoft.com/office/drawing/2014/main" val="4236606359"/>
                  </a:ext>
                </a:extLst>
              </a:tr>
              <a:tr h="418189">
                <a:tc>
                  <a:txBody>
                    <a:bodyPr/>
                    <a:lstStyle/>
                    <a:p>
                      <a:r>
                        <a:rPr lang="en-IN" sz="1800" b="1" spc="300" dirty="0">
                          <a:latin typeface="Antic Bold" panose="020B0604020202020204" charset="0"/>
                          <a:ea typeface="Antic Bold" panose="020B0604020202020204" charset="0"/>
                        </a:rPr>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spc="300" dirty="0">
                          <a:latin typeface="Antic Bold" panose="020B0604020202020204" charset="0"/>
                          <a:ea typeface="Antic Bold" panose="020B0604020202020204" charset="0"/>
                        </a:rPr>
                        <a:t>cast</a:t>
                      </a:r>
                    </a:p>
                  </a:txBody>
                  <a:tcPr/>
                </a:tc>
                <a:tc>
                  <a:txBody>
                    <a:bodyPr/>
                    <a:lstStyle/>
                    <a:p>
                      <a:pPr algn="ctr"/>
                      <a:r>
                        <a:rPr lang="en-IN" sz="1800" b="1" spc="300" dirty="0">
                          <a:latin typeface="Antic Bold" panose="020B0604020202020204" charset="0"/>
                          <a:ea typeface="Antic Bold" panose="020B0604020202020204" charset="0"/>
                        </a:rPr>
                        <a:t>710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spc="300" dirty="0">
                          <a:latin typeface="Antic Bold" panose="020B0604020202020204" charset="0"/>
                          <a:ea typeface="Antic Bold" panose="020B0604020202020204" charset="0"/>
                        </a:rPr>
                        <a:t>Object</a:t>
                      </a:r>
                    </a:p>
                  </a:txBody>
                  <a:tcPr/>
                </a:tc>
                <a:extLst>
                  <a:ext uri="{0D108BD9-81ED-4DB2-BD59-A6C34878D82A}">
                    <a16:rowId xmlns:a16="http://schemas.microsoft.com/office/drawing/2014/main" val="1883315728"/>
                  </a:ext>
                </a:extLst>
              </a:tr>
            </a:tbl>
          </a:graphicData>
        </a:graphic>
      </p:graphicFrame>
      <p:sp>
        <p:nvSpPr>
          <p:cNvPr id="17" name="TextBox 16">
            <a:extLst>
              <a:ext uri="{FF2B5EF4-FFF2-40B4-BE49-F238E27FC236}">
                <a16:creationId xmlns:a16="http://schemas.microsoft.com/office/drawing/2014/main" id="{C13B80E7-773D-B7F6-9145-00CE75CD41B0}"/>
              </a:ext>
            </a:extLst>
          </p:cNvPr>
          <p:cNvSpPr txBox="1"/>
          <p:nvPr/>
        </p:nvSpPr>
        <p:spPr>
          <a:xfrm>
            <a:off x="-1447800" y="7942529"/>
            <a:ext cx="7543800" cy="523220"/>
          </a:xfrm>
          <a:prstGeom prst="rect">
            <a:avLst/>
          </a:prstGeom>
          <a:noFill/>
        </p:spPr>
        <p:txBody>
          <a:bodyPr wrap="square" rtlCol="0">
            <a:spAutoFit/>
          </a:bodyPr>
          <a:lstStyle/>
          <a:p>
            <a:pPr algn="ctr"/>
            <a:r>
              <a:rPr lang="en-IN" sz="2800" b="1" spc="300" dirty="0">
                <a:solidFill>
                  <a:schemeClr val="bg1"/>
                </a:solidFill>
                <a:latin typeface="Antic Bold" panose="020B0604020202020204" charset="0"/>
                <a:ea typeface="Antic Bold" panose="020B0604020202020204" charset="0"/>
              </a:rPr>
              <a:t>Cleaned Table View</a:t>
            </a:r>
          </a:p>
        </p:txBody>
      </p:sp>
      <p:pic>
        <p:nvPicPr>
          <p:cNvPr id="19" name="Picture 18">
            <a:extLst>
              <a:ext uri="{FF2B5EF4-FFF2-40B4-BE49-F238E27FC236}">
                <a16:creationId xmlns:a16="http://schemas.microsoft.com/office/drawing/2014/main" id="{36C7937F-B480-ED16-6015-3E28A89E3D0A}"/>
              </a:ext>
            </a:extLst>
          </p:cNvPr>
          <p:cNvPicPr>
            <a:picLocks noChangeAspect="1"/>
          </p:cNvPicPr>
          <p:nvPr/>
        </p:nvPicPr>
        <p:blipFill>
          <a:blip r:embed="rId2"/>
          <a:stretch>
            <a:fillRect/>
          </a:stretch>
        </p:blipFill>
        <p:spPr>
          <a:xfrm>
            <a:off x="16212224" y="9860195"/>
            <a:ext cx="2017951" cy="420660"/>
          </a:xfrm>
          <a:prstGeom prst="rect">
            <a:avLst/>
          </a:prstGeom>
        </p:spPr>
      </p:pic>
      <p:pic>
        <p:nvPicPr>
          <p:cNvPr id="2" name="Picture 1">
            <a:extLst>
              <a:ext uri="{FF2B5EF4-FFF2-40B4-BE49-F238E27FC236}">
                <a16:creationId xmlns:a16="http://schemas.microsoft.com/office/drawing/2014/main" id="{D05B17AB-B035-A194-A6FC-0A8566A2E753}"/>
              </a:ext>
            </a:extLst>
          </p:cNvPr>
          <p:cNvPicPr>
            <a:picLocks noChangeAspect="1"/>
          </p:cNvPicPr>
          <p:nvPr/>
        </p:nvPicPr>
        <p:blipFill>
          <a:blip r:embed="rId3"/>
          <a:stretch>
            <a:fillRect/>
          </a:stretch>
        </p:blipFill>
        <p:spPr>
          <a:xfrm>
            <a:off x="4262284" y="6599990"/>
            <a:ext cx="13557155" cy="32082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7470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B588E9B-8124-602D-7A26-B96755BC8CFC}"/>
              </a:ext>
            </a:extLst>
          </p:cNvPr>
          <p:cNvPicPr>
            <a:picLocks noChangeAspect="1"/>
          </p:cNvPicPr>
          <p:nvPr/>
        </p:nvPicPr>
        <p:blipFill>
          <a:blip r:embed="rId2"/>
          <a:stretch>
            <a:fillRect/>
          </a:stretch>
        </p:blipFill>
        <p:spPr>
          <a:xfrm>
            <a:off x="727010" y="1545727"/>
            <a:ext cx="6534514" cy="3779141"/>
          </a:xfrm>
          <a:prstGeom prst="rect">
            <a:avLst/>
          </a:prstGeom>
          <a:ln w="38100" cap="rnd">
            <a:solidFill>
              <a:srgbClr val="D53023"/>
            </a:solidFill>
            <a:prstDash val="solid"/>
            <a:miter lim="800000"/>
          </a:ln>
          <a:effectLst>
            <a:outerShdw blurRad="50800" dist="38100" dir="2700000" algn="tl" rotWithShape="0">
              <a:srgbClr val="000000">
                <a:alpha val="43000"/>
              </a:srgbClr>
            </a:outerShdw>
          </a:effectLst>
        </p:spPr>
      </p:pic>
      <p:grpSp>
        <p:nvGrpSpPr>
          <p:cNvPr id="2" name="Group 2"/>
          <p:cNvGrpSpPr/>
          <p:nvPr/>
        </p:nvGrpSpPr>
        <p:grpSpPr>
          <a:xfrm>
            <a:off x="-12290" y="169737"/>
            <a:ext cx="7937090" cy="1199626"/>
            <a:chOff x="0" y="0"/>
            <a:chExt cx="1915737" cy="449883"/>
          </a:xfrm>
        </p:grpSpPr>
        <p:sp>
          <p:nvSpPr>
            <p:cNvPr id="3" name="Freeform 3"/>
            <p:cNvSpPr/>
            <p:nvPr/>
          </p:nvSpPr>
          <p:spPr>
            <a:xfrm>
              <a:off x="0" y="0"/>
              <a:ext cx="1915737" cy="449883"/>
            </a:xfrm>
            <a:custGeom>
              <a:avLst/>
              <a:gdLst/>
              <a:ahLst/>
              <a:cxnLst/>
              <a:rect l="l" t="t" r="r" b="b"/>
              <a:pathLst>
                <a:path w="1915737" h="449883">
                  <a:moveTo>
                    <a:pt x="0" y="0"/>
                  </a:moveTo>
                  <a:lnTo>
                    <a:pt x="1915737" y="0"/>
                  </a:lnTo>
                  <a:lnTo>
                    <a:pt x="1915737" y="449883"/>
                  </a:lnTo>
                  <a:lnTo>
                    <a:pt x="0" y="449883"/>
                  </a:lnTo>
                  <a:close/>
                </a:path>
              </a:pathLst>
            </a:custGeom>
            <a:solidFill>
              <a:srgbClr val="D53023"/>
            </a:solidFill>
          </p:spPr>
          <p:txBody>
            <a:bodyPr/>
            <a:lstStyle/>
            <a:p>
              <a:endParaRPr lang="en-IN"/>
            </a:p>
          </p:txBody>
        </p:sp>
        <p:sp>
          <p:nvSpPr>
            <p:cNvPr id="4" name="TextBox 4"/>
            <p:cNvSpPr txBox="1"/>
            <p:nvPr/>
          </p:nvSpPr>
          <p:spPr>
            <a:xfrm>
              <a:off x="0" y="-28575"/>
              <a:ext cx="1915737" cy="478458"/>
            </a:xfrm>
            <a:prstGeom prst="rect">
              <a:avLst/>
            </a:prstGeom>
          </p:spPr>
          <p:txBody>
            <a:bodyPr lIns="50800" tIns="50800" rIns="50800" bIns="50800" rtlCol="0" anchor="ctr"/>
            <a:lstStyle/>
            <a:p>
              <a:pPr algn="ctr">
                <a:lnSpc>
                  <a:spcPts val="1960"/>
                </a:lnSpc>
              </a:pPr>
              <a:endParaRPr/>
            </a:p>
          </p:txBody>
        </p:sp>
      </p:grpSp>
      <p:sp>
        <p:nvSpPr>
          <p:cNvPr id="6" name="TextBox 6"/>
          <p:cNvSpPr txBox="1"/>
          <p:nvPr/>
        </p:nvSpPr>
        <p:spPr>
          <a:xfrm>
            <a:off x="640755" y="93541"/>
            <a:ext cx="5967721" cy="1059521"/>
          </a:xfrm>
          <a:prstGeom prst="rect">
            <a:avLst/>
          </a:prstGeom>
        </p:spPr>
        <p:txBody>
          <a:bodyPr wrap="square" lIns="0" tIns="0" rIns="0" bIns="0" rtlCol="0" anchor="t">
            <a:spAutoFit/>
          </a:bodyPr>
          <a:lstStyle/>
          <a:p>
            <a:pPr algn="l">
              <a:lnSpc>
                <a:spcPts val="9660"/>
              </a:lnSpc>
            </a:pPr>
            <a:r>
              <a:rPr lang="en-US" sz="3600" dirty="0">
                <a:solidFill>
                  <a:srgbClr val="FFFFFF"/>
                </a:solidFill>
                <a:latin typeface="TAN Headline"/>
                <a:ea typeface="TAN Headline"/>
                <a:cs typeface="TAN Headline"/>
                <a:sym typeface="TAN Headline"/>
              </a:rPr>
              <a:t>Univariate Analysis</a:t>
            </a:r>
          </a:p>
        </p:txBody>
      </p:sp>
      <p:sp>
        <p:nvSpPr>
          <p:cNvPr id="9" name="TextBox 9"/>
          <p:cNvSpPr txBox="1"/>
          <p:nvPr/>
        </p:nvSpPr>
        <p:spPr>
          <a:xfrm>
            <a:off x="697512" y="3840128"/>
            <a:ext cx="5201240" cy="4736433"/>
          </a:xfrm>
          <a:prstGeom prst="rect">
            <a:avLst/>
          </a:prstGeom>
        </p:spPr>
        <p:txBody>
          <a:bodyPr lIns="50800" tIns="50800" rIns="50800" bIns="50800" rtlCol="0" anchor="ctr"/>
          <a:lstStyle/>
          <a:p>
            <a:pPr algn="ctr">
              <a:lnSpc>
                <a:spcPts val="1960"/>
              </a:lnSpc>
            </a:pPr>
            <a:endParaRPr/>
          </a:p>
        </p:txBody>
      </p:sp>
      <p:sp>
        <p:nvSpPr>
          <p:cNvPr id="14" name="TextBox 14"/>
          <p:cNvSpPr txBox="1"/>
          <p:nvPr/>
        </p:nvSpPr>
        <p:spPr>
          <a:xfrm>
            <a:off x="11658600" y="326136"/>
            <a:ext cx="2286000" cy="594330"/>
          </a:xfrm>
          <a:prstGeom prst="rect">
            <a:avLst/>
          </a:prstGeom>
        </p:spPr>
        <p:txBody>
          <a:bodyPr wrap="square" lIns="0" tIns="0" rIns="0" bIns="0" rtlCol="0" anchor="t">
            <a:spAutoFit/>
          </a:bodyPr>
          <a:lstStyle/>
          <a:p>
            <a:pPr algn="l">
              <a:lnSpc>
                <a:spcPts val="4900"/>
              </a:lnSpc>
            </a:pPr>
            <a:r>
              <a:rPr lang="en-US" sz="3500" dirty="0">
                <a:solidFill>
                  <a:srgbClr val="D82B1E"/>
                </a:solidFill>
                <a:latin typeface="TAN Headline"/>
                <a:ea typeface="TAN Headline"/>
                <a:cs typeface="TAN Headline"/>
                <a:sym typeface="TAN Headline"/>
              </a:rPr>
              <a:t>Analysis:</a:t>
            </a:r>
          </a:p>
        </p:txBody>
      </p:sp>
      <p:sp>
        <p:nvSpPr>
          <p:cNvPr id="15" name="TextBox 15"/>
          <p:cNvSpPr txBox="1"/>
          <p:nvPr/>
        </p:nvSpPr>
        <p:spPr>
          <a:xfrm>
            <a:off x="7805384" y="1439959"/>
            <a:ext cx="9992432" cy="8309967"/>
          </a:xfrm>
          <a:prstGeom prst="rect">
            <a:avLst/>
          </a:prstGeom>
        </p:spPr>
        <p:txBody>
          <a:bodyPr wrap="square" lIns="0" tIns="0" rIns="0" bIns="0" rtlCol="0" anchor="t">
            <a:spAutoFit/>
          </a:bodyPr>
          <a:lstStyle/>
          <a:p>
            <a:r>
              <a:rPr lang="en-IN" sz="2000" spc="300" dirty="0">
                <a:latin typeface="Antic Bold" panose="020B0604020202020204" charset="0"/>
                <a:ea typeface="Antic Bold" panose="020B0604020202020204" charset="0"/>
              </a:rPr>
              <a:t>⭐ </a:t>
            </a:r>
            <a:r>
              <a:rPr lang="en-IN" sz="2000" b="1" spc="300" dirty="0">
                <a:latin typeface="Antic Bold" panose="020B0604020202020204" charset="0"/>
                <a:ea typeface="Antic Bold" panose="020B0604020202020204" charset="0"/>
              </a:rPr>
              <a:t>Standard rating: ~3.5-4.0 stars</a:t>
            </a:r>
            <a:r>
              <a:rPr lang="en-IN" sz="2000" spc="300" dirty="0">
                <a:latin typeface="Antic Bold" panose="020B0604020202020204" charset="0"/>
                <a:ea typeface="Antic Bold" panose="020B0604020202020204" charset="0"/>
              </a:rPr>
              <a:t> (2-hour equivalent of quality consensus)</a:t>
            </a:r>
          </a:p>
          <a:p>
            <a:endParaRPr lang="en-IN" sz="2000" spc="300" dirty="0">
              <a:latin typeface="Antic Bold" panose="020B0604020202020204" charset="0"/>
              <a:ea typeface="Antic Bold" panose="020B0604020202020204" charset="0"/>
            </a:endParaRPr>
          </a:p>
          <a:p>
            <a:r>
              <a:rPr lang="en-IN" sz="2000" spc="300" dirty="0">
                <a:latin typeface="Antic Bold" panose="020B0604020202020204" charset="0"/>
                <a:ea typeface="Antic Bold" panose="020B0604020202020204" charset="0"/>
              </a:rPr>
              <a:t>📊 </a:t>
            </a:r>
            <a:r>
              <a:rPr lang="en-IN" sz="2000" b="1" spc="300" dirty="0">
                <a:latin typeface="Antic Bold" panose="020B0604020202020204" charset="0"/>
                <a:ea typeface="Antic Bold" panose="020B0604020202020204" charset="0"/>
              </a:rPr>
              <a:t>Tight clustering = quality standardization</a:t>
            </a:r>
            <a:r>
              <a:rPr lang="en-IN" sz="2000" spc="300" dirty="0">
                <a:latin typeface="Antic Bold" panose="020B0604020202020204" charset="0"/>
                <a:ea typeface="Antic Bold" panose="020B0604020202020204" charset="0"/>
              </a:rPr>
              <a:t> across the film industry</a:t>
            </a:r>
          </a:p>
          <a:p>
            <a:endParaRPr lang="en-IN" sz="2000" spc="300" dirty="0">
              <a:latin typeface="Antic Bold" panose="020B0604020202020204" charset="0"/>
              <a:ea typeface="Antic Bold" panose="020B0604020202020204" charset="0"/>
            </a:endParaRPr>
          </a:p>
          <a:p>
            <a:r>
              <a:rPr lang="en-IN" sz="2000" spc="300" dirty="0">
                <a:latin typeface="Antic Bold" panose="020B0604020202020204" charset="0"/>
                <a:ea typeface="Antic Bold" panose="020B0604020202020204" charset="0"/>
              </a:rPr>
              <a:t>📉 </a:t>
            </a:r>
            <a:r>
              <a:rPr lang="en-IN" sz="2000" b="1" spc="300" dirty="0">
                <a:latin typeface="Antic Bold" panose="020B0604020202020204" charset="0"/>
                <a:ea typeface="Antic Bold" panose="020B0604020202020204" charset="0"/>
              </a:rPr>
              <a:t>Outliers = diverse film formats included</a:t>
            </a:r>
            <a:r>
              <a:rPr lang="en-IN" sz="2000" spc="300" dirty="0">
                <a:latin typeface="Antic Bold" panose="020B0604020202020204" charset="0"/>
                <a:ea typeface="Antic Bold" panose="020B0604020202020204" charset="0"/>
              </a:rPr>
              <a:t> (documentaries, short films, experimental cinema with distinct rating profiles)</a:t>
            </a:r>
          </a:p>
          <a:p>
            <a:endParaRPr lang="en-IN" sz="2000" spc="300" dirty="0">
              <a:latin typeface="Antic Bold" panose="020B0604020202020204" charset="0"/>
              <a:ea typeface="Antic Bold" panose="020B0604020202020204" charset="0"/>
            </a:endParaRPr>
          </a:p>
          <a:p>
            <a:r>
              <a:rPr lang="en-IN" sz="2000" spc="300" dirty="0">
                <a:latin typeface="Antic Bold" panose="020B0604020202020204" charset="0"/>
                <a:ea typeface="Antic Bold" panose="020B0604020202020204" charset="0"/>
              </a:rPr>
              <a:t>🔝 </a:t>
            </a:r>
            <a:r>
              <a:rPr lang="en-IN" sz="2000" b="1" spc="300" dirty="0">
                <a:latin typeface="Antic Bold" panose="020B0604020202020204" charset="0"/>
                <a:ea typeface="Antic Bold" panose="020B0604020202020204" charset="0"/>
              </a:rPr>
              <a:t>Few ultra-high ratings (4.2+ stars) = rare exception</a:t>
            </a:r>
            <a:r>
              <a:rPr lang="en-IN" sz="2000" spc="300" dirty="0">
                <a:latin typeface="Antic Bold" panose="020B0604020202020204" charset="0"/>
                <a:ea typeface="Antic Bold" panose="020B0604020202020204" charset="0"/>
              </a:rPr>
              <a:t> (only top-tier acclaimed films achieve near-perfect scores)</a:t>
            </a:r>
          </a:p>
          <a:p>
            <a:pPr marL="342900" indent="-342900">
              <a:buFont typeface="Wingdings" panose="05000000000000000000" pitchFamily="2" charset="2"/>
              <a:buChar char="q"/>
            </a:pPr>
            <a:endParaRPr lang="en-US" sz="2000" spc="300" dirty="0">
              <a:solidFill>
                <a:srgbClr val="000000"/>
              </a:solidFill>
              <a:latin typeface="Antic Bold" panose="020B0604020202020204" charset="0"/>
              <a:ea typeface="Antic Bold" panose="020B0604020202020204" charset="0"/>
              <a:cs typeface="Antic Bold"/>
              <a:sym typeface="Antic Bold"/>
            </a:endParaRPr>
          </a:p>
          <a:p>
            <a:pPr marL="285750" indent="-285750">
              <a:buFont typeface="Wingdings" panose="05000000000000000000" pitchFamily="2" charset="2"/>
              <a:buChar char="q"/>
            </a:pPr>
            <a:r>
              <a:rPr lang="en-US" sz="2000" spc="300" dirty="0">
                <a:latin typeface="Antic Bold" panose="020B0604020202020204" charset="0"/>
                <a:ea typeface="Antic Bold" panose="020B0604020202020204" charset="0"/>
              </a:rPr>
              <a:t>⭐ </a:t>
            </a:r>
            <a:r>
              <a:rPr lang="en-US" sz="2000" b="1" spc="300" dirty="0">
                <a:latin typeface="Antic Bold" panose="020B0604020202020204" charset="0"/>
                <a:ea typeface="Antic Bold" panose="020B0604020202020204" charset="0"/>
              </a:rPr>
              <a:t>Majority cluster between 3.0-4.0 stars</a:t>
            </a:r>
            <a:r>
              <a:rPr lang="en-US" sz="2000" spc="300" dirty="0">
                <a:latin typeface="Antic Bold" panose="020B0604020202020204" charset="0"/>
                <a:ea typeface="Antic Bold" panose="020B0604020202020204" charset="0"/>
              </a:rPr>
              <a:t> = industry consensus toward positive reception and audience satisfaction</a:t>
            </a:r>
          </a:p>
          <a:p>
            <a:pPr marL="285750" indent="-285750">
              <a:buFont typeface="Wingdings" panose="05000000000000000000" pitchFamily="2" charset="2"/>
              <a:buChar char="q"/>
            </a:pPr>
            <a:endParaRPr lang="en-US" sz="2000" spc="300" dirty="0">
              <a:latin typeface="Antic Bold" panose="020B0604020202020204" charset="0"/>
              <a:ea typeface="Antic Bold" panose="020B0604020202020204" charset="0"/>
            </a:endParaRPr>
          </a:p>
          <a:p>
            <a:pPr marL="285750" indent="-285750">
              <a:buFont typeface="Wingdings" panose="05000000000000000000" pitchFamily="2" charset="2"/>
              <a:buChar char="q"/>
            </a:pPr>
            <a:r>
              <a:rPr lang="en-US" sz="2000" spc="300" dirty="0">
                <a:latin typeface="Antic Bold" panose="020B0604020202020204" charset="0"/>
                <a:ea typeface="Antic Bold" panose="020B0604020202020204" charset="0"/>
              </a:rPr>
              <a:t>📊 </a:t>
            </a:r>
            <a:r>
              <a:rPr lang="en-US" sz="2000" b="1" spc="300" dirty="0">
                <a:latin typeface="Antic Bold" panose="020B0604020202020204" charset="0"/>
                <a:ea typeface="Antic Bold" panose="020B0604020202020204" charset="0"/>
              </a:rPr>
              <a:t>Tight distribution around 3.5-4.0</a:t>
            </a:r>
            <a:r>
              <a:rPr lang="en-US" sz="2000" spc="300" dirty="0">
                <a:latin typeface="Antic Bold" panose="020B0604020202020204" charset="0"/>
                <a:ea typeface="Antic Bold" panose="020B0604020202020204" charset="0"/>
              </a:rPr>
              <a:t> = standardized quality expectations and consistent audience approval</a:t>
            </a:r>
          </a:p>
          <a:p>
            <a:pPr marL="285750" indent="-285750">
              <a:buFont typeface="Wingdings" panose="05000000000000000000" pitchFamily="2" charset="2"/>
              <a:buChar char="q"/>
            </a:pPr>
            <a:endParaRPr lang="en-US" sz="2000" spc="300" dirty="0">
              <a:latin typeface="Antic Bold" panose="020B0604020202020204" charset="0"/>
              <a:ea typeface="Antic Bold" panose="020B0604020202020204" charset="0"/>
            </a:endParaRPr>
          </a:p>
          <a:p>
            <a:pPr marL="285750" indent="-285750">
              <a:buFont typeface="Wingdings" panose="05000000000000000000" pitchFamily="2" charset="2"/>
              <a:buChar char="q"/>
            </a:pPr>
            <a:r>
              <a:rPr lang="en-US" sz="2000" spc="300" dirty="0">
                <a:latin typeface="Antic Bold" panose="020B0604020202020204" charset="0"/>
                <a:ea typeface="Antic Bold" panose="020B0604020202020204" charset="0"/>
              </a:rPr>
              <a:t>📉 </a:t>
            </a:r>
            <a:r>
              <a:rPr lang="en-US" sz="2000" b="1" spc="300" dirty="0">
                <a:latin typeface="Antic Bold" panose="020B0604020202020204" charset="0"/>
                <a:ea typeface="Antic Bold" panose="020B0604020202020204" charset="0"/>
              </a:rPr>
              <a:t>Right-skewed with long left tail</a:t>
            </a:r>
            <a:r>
              <a:rPr lang="en-US" sz="2000" spc="300" dirty="0">
                <a:latin typeface="Antic Bold" panose="020B0604020202020204" charset="0"/>
                <a:ea typeface="Antic Bold" panose="020B0604020202020204" charset="0"/>
              </a:rPr>
              <a:t> = diverse film formats (documentaries, experimental) included with niche ratings</a:t>
            </a:r>
          </a:p>
          <a:p>
            <a:pPr marL="285750" indent="-285750">
              <a:buFont typeface="Wingdings" panose="05000000000000000000" pitchFamily="2" charset="2"/>
              <a:buChar char="q"/>
            </a:pPr>
            <a:endParaRPr lang="en-US" sz="2000" spc="300" dirty="0">
              <a:latin typeface="Antic Bold" panose="020B0604020202020204" charset="0"/>
              <a:ea typeface="Antic Bold" panose="020B0604020202020204" charset="0"/>
            </a:endParaRPr>
          </a:p>
          <a:p>
            <a:pPr marL="285750" indent="-285750">
              <a:buFont typeface="Wingdings" panose="05000000000000000000" pitchFamily="2" charset="2"/>
              <a:buChar char="q"/>
            </a:pPr>
            <a:r>
              <a:rPr lang="en-US" sz="2000" spc="300" dirty="0">
                <a:latin typeface="Antic Bold" panose="020B0604020202020204" charset="0"/>
                <a:ea typeface="Antic Bold" panose="020B0604020202020204" charset="0"/>
              </a:rPr>
              <a:t>🔝 </a:t>
            </a:r>
            <a:r>
              <a:rPr lang="en-US" sz="2000" b="1" spc="300" dirty="0">
                <a:latin typeface="Antic Bold" panose="020B0604020202020204" charset="0"/>
                <a:ea typeface="Antic Bold" panose="020B0604020202020204" charset="0"/>
              </a:rPr>
              <a:t>Ratings above 4.0 are rare</a:t>
            </a:r>
            <a:r>
              <a:rPr lang="en-US" sz="2000" spc="300" dirty="0">
                <a:latin typeface="Antic Bold" panose="020B0604020202020204" charset="0"/>
                <a:ea typeface="Antic Bold" panose="020B0604020202020204" charset="0"/>
              </a:rPr>
              <a:t> = exceptional reviews form a small segment, creating premium tier differentiation</a:t>
            </a:r>
          </a:p>
          <a:p>
            <a:pPr marL="285750" indent="-285750">
              <a:buFont typeface="Wingdings" panose="05000000000000000000" pitchFamily="2" charset="2"/>
              <a:buChar char="q"/>
            </a:pPr>
            <a:endParaRPr lang="en-US" sz="2000" spc="300" dirty="0">
              <a:latin typeface="Antic Bold" panose="020B0604020202020204" charset="0"/>
              <a:ea typeface="Antic Bold" panose="020B0604020202020204" charset="0"/>
            </a:endParaRPr>
          </a:p>
          <a:p>
            <a:pPr marL="285750" indent="-285750">
              <a:buFont typeface="Wingdings" panose="05000000000000000000" pitchFamily="2" charset="2"/>
              <a:buChar char="q"/>
            </a:pPr>
            <a:r>
              <a:rPr lang="en-US" sz="2000" spc="300" dirty="0">
                <a:latin typeface="Antic Bold" panose="020B0604020202020204" charset="0"/>
                <a:ea typeface="Antic Bold" panose="020B0604020202020204" charset="0"/>
              </a:rPr>
              <a:t>⚠️ </a:t>
            </a:r>
            <a:r>
              <a:rPr lang="en-US" sz="2000" b="1" spc="300" dirty="0">
                <a:latin typeface="Antic Bold" panose="020B0604020202020204" charset="0"/>
                <a:ea typeface="Antic Bold" panose="020B0604020202020204" charset="0"/>
              </a:rPr>
              <a:t>Very few films below 2.5 stars</a:t>
            </a:r>
            <a:r>
              <a:rPr lang="en-US" sz="2000" spc="300" dirty="0">
                <a:latin typeface="Antic Bold" panose="020B0604020202020204" charset="0"/>
                <a:ea typeface="Antic Bold" panose="020B0604020202020204" charset="0"/>
              </a:rPr>
              <a:t> = market filters out low-quality content before widespread circulation</a:t>
            </a:r>
          </a:p>
          <a:p>
            <a:pPr marL="342900" indent="-342900">
              <a:buFont typeface="Wingdings" panose="05000000000000000000" pitchFamily="2" charset="2"/>
              <a:buChar char="q"/>
            </a:pPr>
            <a:endParaRPr lang="en-US" sz="2000" spc="300" dirty="0">
              <a:solidFill>
                <a:srgbClr val="000000"/>
              </a:solidFill>
              <a:latin typeface="Antic Bold" panose="020B0604020202020204" charset="0"/>
              <a:ea typeface="Antic Bold" panose="020B0604020202020204" charset="0"/>
              <a:cs typeface="Antic Bold"/>
              <a:sym typeface="Antic Bold"/>
            </a:endParaRPr>
          </a:p>
        </p:txBody>
      </p:sp>
      <p:pic>
        <p:nvPicPr>
          <p:cNvPr id="20" name="Picture 19">
            <a:extLst>
              <a:ext uri="{FF2B5EF4-FFF2-40B4-BE49-F238E27FC236}">
                <a16:creationId xmlns:a16="http://schemas.microsoft.com/office/drawing/2014/main" id="{FC3CD648-E1DC-011B-07C3-74311A3B3785}"/>
              </a:ext>
            </a:extLst>
          </p:cNvPr>
          <p:cNvPicPr>
            <a:picLocks noChangeAspect="1"/>
          </p:cNvPicPr>
          <p:nvPr/>
        </p:nvPicPr>
        <p:blipFill>
          <a:blip r:embed="rId3"/>
          <a:stretch>
            <a:fillRect/>
          </a:stretch>
        </p:blipFill>
        <p:spPr>
          <a:xfrm>
            <a:off x="727010" y="5635577"/>
            <a:ext cx="6534514" cy="3967384"/>
          </a:xfrm>
          <a:prstGeom prst="rect">
            <a:avLst/>
          </a:prstGeom>
          <a:ln w="38100" cap="sq">
            <a:solidFill>
              <a:srgbClr val="D53023"/>
            </a:solidFill>
            <a:miter lim="800000"/>
          </a:ln>
          <a:effectLst>
            <a:outerShdw blurRad="57150" dist="50800" dir="2700000" algn="tl" rotWithShape="0">
              <a:srgbClr val="000000">
                <a:alpha val="40000"/>
              </a:srgbClr>
            </a:outerShdw>
          </a:effectLst>
        </p:spPr>
      </p:pic>
      <p:pic>
        <p:nvPicPr>
          <p:cNvPr id="22" name="Graphic 21" descr="Research with solid fill">
            <a:extLst>
              <a:ext uri="{FF2B5EF4-FFF2-40B4-BE49-F238E27FC236}">
                <a16:creationId xmlns:a16="http://schemas.microsoft.com/office/drawing/2014/main" id="{18A2F717-17C9-35D1-FC24-33F43FB628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44200" y="169737"/>
            <a:ext cx="914400" cy="914400"/>
          </a:xfrm>
          <a:prstGeom prst="rect">
            <a:avLst/>
          </a:prstGeom>
        </p:spPr>
      </p:pic>
      <p:pic>
        <p:nvPicPr>
          <p:cNvPr id="5" name="Picture 4">
            <a:extLst>
              <a:ext uri="{FF2B5EF4-FFF2-40B4-BE49-F238E27FC236}">
                <a16:creationId xmlns:a16="http://schemas.microsoft.com/office/drawing/2014/main" id="{5EA8E78B-F34E-6732-67C7-B0398F8EA42F}"/>
              </a:ext>
            </a:extLst>
          </p:cNvPr>
          <p:cNvPicPr>
            <a:picLocks noChangeAspect="1"/>
          </p:cNvPicPr>
          <p:nvPr/>
        </p:nvPicPr>
        <p:blipFill>
          <a:blip r:embed="rId6"/>
          <a:stretch>
            <a:fillRect/>
          </a:stretch>
        </p:blipFill>
        <p:spPr>
          <a:xfrm>
            <a:off x="16270049" y="9848759"/>
            <a:ext cx="2017951" cy="42066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646</TotalTime>
  <Words>1093</Words>
  <Application>Microsoft Office PowerPoint</Application>
  <PresentationFormat>Custom</PresentationFormat>
  <Paragraphs>210</Paragraphs>
  <Slides>14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Cambria Math</vt:lpstr>
      <vt:lpstr>Wingdings</vt:lpstr>
      <vt:lpstr>Calibri</vt:lpstr>
      <vt:lpstr>TAN Headline</vt:lpstr>
      <vt:lpstr>Aptos</vt:lpstr>
      <vt:lpstr>Arial</vt:lpstr>
      <vt:lpstr>Antic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Jayesh Salunke</cp:lastModifiedBy>
  <cp:revision>12</cp:revision>
  <dcterms:created xsi:type="dcterms:W3CDTF">2006-08-16T00:00:00Z</dcterms:created>
  <dcterms:modified xsi:type="dcterms:W3CDTF">2025-11-22T07:17:05Z</dcterms:modified>
  <dc:identifier>DAG5IIiopw0</dc:identifier>
</cp:coreProperties>
</file>